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304" r:id="rId4"/>
    <p:sldId id="285" r:id="rId5"/>
    <p:sldId id="305" r:id="rId6"/>
    <p:sldId id="266" r:id="rId7"/>
    <p:sldId id="257" r:id="rId8"/>
    <p:sldId id="287" r:id="rId9"/>
    <p:sldId id="277" r:id="rId10"/>
    <p:sldId id="288" r:id="rId11"/>
    <p:sldId id="271" r:id="rId12"/>
    <p:sldId id="274" r:id="rId13"/>
    <p:sldId id="265" r:id="rId14"/>
    <p:sldId id="286" r:id="rId15"/>
    <p:sldId id="294" r:id="rId16"/>
    <p:sldId id="303" r:id="rId17"/>
    <p:sldId id="307" r:id="rId18"/>
    <p:sldId id="280" r:id="rId19"/>
    <p:sldId id="284" r:id="rId20"/>
    <p:sldId id="302" r:id="rId21"/>
    <p:sldId id="275" r:id="rId22"/>
    <p:sldId id="289" r:id="rId23"/>
    <p:sldId id="298" r:id="rId24"/>
    <p:sldId id="293" r:id="rId25"/>
    <p:sldId id="258" r:id="rId26"/>
    <p:sldId id="282" r:id="rId27"/>
    <p:sldId id="290" r:id="rId28"/>
    <p:sldId id="291" r:id="rId29"/>
    <p:sldId id="283" r:id="rId30"/>
    <p:sldId id="306" r:id="rId31"/>
    <p:sldId id="295" r:id="rId32"/>
    <p:sldId id="297" r:id="rId33"/>
    <p:sldId id="292" r:id="rId34"/>
    <p:sldId id="279" r:id="rId35"/>
    <p:sldId id="301" r:id="rId36"/>
    <p:sldId id="273" r:id="rId37"/>
    <p:sldId id="278" r:id="rId38"/>
    <p:sldId id="300" r:id="rId39"/>
    <p:sldId id="296" r:id="rId40"/>
    <p:sldId id="299" r:id="rId41"/>
    <p:sldId id="264" r:id="rId42"/>
    <p:sldId id="308" r:id="rId43"/>
    <p:sldId id="309" r:id="rId44"/>
    <p:sldId id="310"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54"/>
    <p:restoredTop sz="96327"/>
  </p:normalViewPr>
  <p:slideViewPr>
    <p:cSldViewPr snapToGrid="0" snapToObjects="1">
      <p:cViewPr varScale="1">
        <p:scale>
          <a:sx n="128" d="100"/>
          <a:sy n="128" d="100"/>
        </p:scale>
        <p:origin x="62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8/28/21</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8/28/21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8/28/21</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Trawsfynydd_nuclear_power_station" TargetMode="External"/><Relationship Id="rId2" Type="http://schemas.openxmlformats.org/officeDocument/2006/relationships/hyperlink" Target="https://www.exutopia.com/chernobyl-ufos-falcon-lak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wired.co.uk/article/nuclear-island" TargetMode="External"/><Relationship Id="rId2" Type="http://schemas.openxmlformats.org/officeDocument/2006/relationships/hyperlink" Target="https://www.huffpost.com/entry/ufo-buzzed-french-nuclear_b_6558798"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world-nuclear-news.org/Articles/UFO-spotted-over-UK-nuclear-plan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military.com/video/aircraft/unidentified-flying-objects/ufo-filmed-by-us-air-force-at-nellis/904352905001" TargetMode="External"/><Relationship Id="rId2" Type="http://schemas.openxmlformats.org/officeDocument/2006/relationships/hyperlink" Target="https://www.wjbf.com/news/investigating-ufos-and-nuke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exutopia.com/chernobyl-ufos-falcon-lak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ufohastings.com/articles/ten-ufos-cavort-above-nuclear-missiles-at-malmstrom-afb"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nrc.gov/docs/ML2023/ML20238B277.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sReovaDRo5I" TargetMode="External"/><Relationship Id="rId2" Type="http://schemas.openxmlformats.org/officeDocument/2006/relationships/hyperlink" Target="https://www.abovetopsecret.com/forum/thread596415/pg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ufohastings.com/articles/recent-russian-newspaper-article-discusses-ufo-incidents-at-soviet-and-american-nuclear-weapons-site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cbsnews.com/news/ex-air-force-personnel-ufos-deactivated-nuk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washingtonpost.com/washington-post-live/2021/06/08/transcript-ufos-national-security-with-luis-elizondo-former-director-advanced-aerospace-threat-identification-program/" TargetMode="External"/><Relationship Id="rId2" Type="http://schemas.openxmlformats.org/officeDocument/2006/relationships/hyperlink" Target="https://www.washingtonpost.com/washington-post-live/2021/06/08/ufos-national-security-with-luis-elizondo-former-director-advanced-aerospace-threat-identification-program-aatip/"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cufon.org/cufon/foia_003.ht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ufohastings.com/articles/retired-usaf-missile-security-supervisor-says-ufos-took-control-of-icbm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washingtonpost.com/archive/politics/1979/01/19/what-were-those-mysterious-craft/1b9d1f3d-dddb-4a92-87b3-0143aa5d7a3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washingtonpost.com/archive/politics/1979/01/19/what-were-those-mysterious-craft/1b9d1f3d-dddb-4a92-87b3-0143aa5d7a3e/"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ufohastings.com/articles/ufo-fired-upon-as-it-hovered-over-nuclear-bomb-storage-facility"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ufohastings.com/articles/launch-in-progres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vcreporter.com/2018/06/the-truth-is-out-there-ojai-author-robert-salas-to-discuss-ufos-and-nuclear-technology-in-port-hueneme/"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ufohastings.com/articles/three-former-u-s-air-force-icbm-launch-officers-speak-out-about-ufo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ufohastings.com/articles/three-former-u-s-air-force-icbm-launch-officers-speak-out-about-ufo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ufohastings.com/articles/ufo-hovered-near-missile-launch-control-center-at-minot-afb"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cufon.org/contributors/DJ/Do%20Nuclear%20Facilities%20Attract%20UFOs.ht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bismarcktribune.com/news/state-and-regional/former-minot-crew-commander-tells-of-ufo-cover-up-in-book/article_5bf50982-e908-5d3a-9e34-a9bc229651c6.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onadmantis.medium.com/the-1966-u-s-air-force-base-ufo-wave-9093fb03e4ba"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onadmantis.medium.com/the-1966-u-s-air-force-base-ufo-wave-9093fb03e4ba"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ufohastings.com/articles/three-former-u-s-air-force-icbm-launch-officers-speak-out-about-ufos"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appalachianghostwalks.com/USUFOCenter/ufologist/mcclelland/atlas.htm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en.wikipedia.org/wiki/Kirtland_AFB_UFO_sighting"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wjbf.com/news/investigating-ufos-and-nukes/"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en.wikipedia.org/wiki/Mariana_UFO_incident"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fold3.com/image/6314692?iid=2622"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onadmantis.medium.com/the-killeen-base-ufo-wave-of-1949-2c407dd7c2a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washingtonpost.com/washington-post-live/2021/06/08/transcript-ufos-national-security-with-luis-elizondo-former-director-advanced-aerospace-threat-identification-program/" TargetMode="External"/><Relationship Id="rId2" Type="http://schemas.openxmlformats.org/officeDocument/2006/relationships/hyperlink" Target="https://www.washingtonexaminer.com/opinion/marco-rubio-wants-to-open-up-the-governments-ufo-data"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en.wikipedia.org/wiki/Roswell_incident"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eastoregonian.com/news/local/the-sighting/article_1dc33f61-868d-5c36-b159-87c8465fb662.html" TargetMode="External"/><Relationship Id="rId2" Type="http://schemas.openxmlformats.org/officeDocument/2006/relationships/hyperlink" Target="https://www.eastoregonian.com/news/local/some-significant-northwest-ufo-sightings/article_00c1c254-da8a-5f8d-81a4-8e87dc894ac4.html"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www.ufohastings.com/index.php" TargetMode="External"/><Relationship Id="rId2" Type="http://schemas.openxmlformats.org/officeDocument/2006/relationships/hyperlink" Target="https://www.amazon.com/dp/B084DJMQ4S/ref=dp-kindle-redirect?_encoding=UTF8&amp;btkr=1"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amazon.com/dp/B084DJMQ4S/ref=dp-kindle-redirect?_encoding=UTF8&amp;btkr=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www.ibtimes.co.in/five-ufos-spotted-above-nuclear-power-plant-fukushima-conspiracy-theorists-suspect-alien-visit-80414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inquisitr.com/1612214/ufo-nuclear-plan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huffpost.com/entry/ufo-buzzed-french-nuclear_b_655879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prnewswire.com/news-releases/robert-hastings-unidentified-aerial-object-sighted-during-october-2010-nuclear-missile-incident-124199869.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43D4D-AE7C-0E42-BC98-D30996FEC0FE}"/>
              </a:ext>
            </a:extLst>
          </p:cNvPr>
          <p:cNvSpPr>
            <a:spLocks noGrp="1"/>
          </p:cNvSpPr>
          <p:nvPr>
            <p:ph type="ctrTitle"/>
          </p:nvPr>
        </p:nvSpPr>
        <p:spPr>
          <a:xfrm>
            <a:off x="393457" y="1761737"/>
            <a:ext cx="11377061" cy="2678544"/>
          </a:xfrm>
          <a:effectLst>
            <a:outerShdw blurRad="50800" dist="38100" dir="2700000" algn="tl" rotWithShape="0">
              <a:prstClr val="black">
                <a:alpha val="69996"/>
              </a:prstClr>
            </a:outerShdw>
          </a:effectLst>
        </p:spPr>
        <p:txBody>
          <a:bodyPr>
            <a:noAutofit/>
          </a:bodyPr>
          <a:lstStyle/>
          <a:p>
            <a:pPr algn="ctr"/>
            <a:r>
              <a:rPr lang="en-US" sz="7500" b="1" dirty="0">
                <a:latin typeface="Roboto" panose="02000000000000000000" pitchFamily="2" charset="0"/>
                <a:ea typeface="Roboto" panose="02000000000000000000" pitchFamily="2" charset="0"/>
              </a:rPr>
              <a:t>UAP NUCLEAR </a:t>
            </a:r>
            <a:br>
              <a:rPr lang="en-US" sz="7500" b="1" dirty="0">
                <a:latin typeface="Roboto" panose="02000000000000000000" pitchFamily="2" charset="0"/>
                <a:ea typeface="Roboto" panose="02000000000000000000" pitchFamily="2" charset="0"/>
              </a:rPr>
            </a:br>
            <a:r>
              <a:rPr lang="en-US" sz="7500" b="1" dirty="0">
                <a:latin typeface="Roboto" panose="02000000000000000000" pitchFamily="2" charset="0"/>
                <a:ea typeface="Roboto" panose="02000000000000000000" pitchFamily="2" charset="0"/>
              </a:rPr>
              <a:t>incursions</a:t>
            </a:r>
            <a:endParaRPr lang="en-US" sz="7500" baseline="30000" dirty="0"/>
          </a:p>
        </p:txBody>
      </p:sp>
      <p:sp>
        <p:nvSpPr>
          <p:cNvPr id="3" name="Subtitle 2">
            <a:extLst>
              <a:ext uri="{FF2B5EF4-FFF2-40B4-BE49-F238E27FC236}">
                <a16:creationId xmlns:a16="http://schemas.microsoft.com/office/drawing/2014/main" id="{2711D9B2-1D58-BA4A-BE80-F3D373731A50}"/>
              </a:ext>
            </a:extLst>
          </p:cNvPr>
          <p:cNvSpPr>
            <a:spLocks noGrp="1"/>
          </p:cNvSpPr>
          <p:nvPr>
            <p:ph type="subTitle" idx="1"/>
          </p:nvPr>
        </p:nvSpPr>
        <p:spPr>
          <a:xfrm>
            <a:off x="238539" y="6253128"/>
            <a:ext cx="11531979" cy="406090"/>
          </a:xfrm>
          <a:effectLst>
            <a:outerShdw blurRad="50800" dist="38100" dir="2700000" algn="tl" rotWithShape="0">
              <a:prstClr val="black">
                <a:alpha val="69996"/>
              </a:prstClr>
            </a:outerShdw>
          </a:effectLst>
        </p:spPr>
        <p:txBody>
          <a:bodyPr>
            <a:normAutofit/>
          </a:bodyPr>
          <a:lstStyle/>
          <a:p>
            <a:pPr algn="ctr"/>
            <a:r>
              <a:rPr lang="en-US" b="1" dirty="0">
                <a:latin typeface="Roboto" panose="02000000000000000000" pitchFamily="2" charset="0"/>
                <a:ea typeface="Roboto" panose="02000000000000000000" pitchFamily="2" charset="0"/>
              </a:rPr>
              <a:t>Tim </a:t>
            </a:r>
            <a:r>
              <a:rPr lang="en-US" b="1" dirty="0" err="1">
                <a:latin typeface="Roboto" panose="02000000000000000000" pitchFamily="2" charset="0"/>
                <a:ea typeface="Roboto" panose="02000000000000000000" pitchFamily="2" charset="0"/>
              </a:rPr>
              <a:t>ventura</a:t>
            </a:r>
            <a:r>
              <a:rPr lang="en-US" b="1" dirty="0">
                <a:latin typeface="Roboto" panose="02000000000000000000" pitchFamily="2" charset="0"/>
                <a:ea typeface="Roboto" panose="02000000000000000000" pitchFamily="2" charset="0"/>
              </a:rPr>
              <a:t>       																	JULY 18</a:t>
            </a:r>
            <a:r>
              <a:rPr lang="en-US" b="1" baseline="30000" dirty="0">
                <a:latin typeface="Roboto" panose="02000000000000000000" pitchFamily="2" charset="0"/>
                <a:ea typeface="Roboto" panose="02000000000000000000" pitchFamily="2" charset="0"/>
              </a:rPr>
              <a:t>TH</a:t>
            </a:r>
            <a:r>
              <a:rPr lang="en-US" b="1" dirty="0">
                <a:latin typeface="Roboto" panose="02000000000000000000" pitchFamily="2" charset="0"/>
                <a:ea typeface="Roboto" panose="02000000000000000000" pitchFamily="2" charset="0"/>
              </a:rPr>
              <a:t> 2021</a:t>
            </a:r>
          </a:p>
        </p:txBody>
      </p:sp>
      <p:sp>
        <p:nvSpPr>
          <p:cNvPr id="4" name="Title 1">
            <a:extLst>
              <a:ext uri="{FF2B5EF4-FFF2-40B4-BE49-F238E27FC236}">
                <a16:creationId xmlns:a16="http://schemas.microsoft.com/office/drawing/2014/main" id="{83946500-2C95-F74E-BF89-F74A9C9BE69E}"/>
              </a:ext>
            </a:extLst>
          </p:cNvPr>
          <p:cNvSpPr txBox="1">
            <a:spLocks/>
          </p:cNvSpPr>
          <p:nvPr/>
        </p:nvSpPr>
        <p:spPr>
          <a:xfrm>
            <a:off x="315997" y="2848815"/>
            <a:ext cx="11377061" cy="2054889"/>
          </a:xfrm>
          <a:prstGeom prst="rect">
            <a:avLst/>
          </a:prstGeom>
          <a:effectLst>
            <a:outerShdw blurRad="50800" dist="38100" dir="2700000" algn="tl" rotWithShape="0">
              <a:prstClr val="black">
                <a:alpha val="69996"/>
              </a:prstClr>
            </a:outerShdw>
          </a:effectLst>
        </p:spPr>
        <p:txBody>
          <a:bodyPr vert="horz" lIns="91440" tIns="45720" rIns="91440" bIns="45720" rtlCol="0" anchor="b">
            <a:noAutofit/>
          </a:bodyPr>
          <a:lstStyle>
            <a:lvl1pPr algn="r" defTabSz="457200" rtl="0" eaLnBrk="1" latinLnBrk="0" hangingPunct="1">
              <a:spcBef>
                <a:spcPct val="0"/>
              </a:spcBef>
              <a:buNone/>
              <a:defRPr sz="48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800" b="1" dirty="0">
                <a:latin typeface="Roboto" panose="02000000000000000000" pitchFamily="2" charset="0"/>
                <a:ea typeface="Roboto" panose="02000000000000000000" pitchFamily="2" charset="0"/>
              </a:rPr>
              <a:t>1945 to present</a:t>
            </a:r>
            <a:endParaRPr lang="en-US" sz="2800" baseline="30000" dirty="0"/>
          </a:p>
        </p:txBody>
      </p:sp>
    </p:spTree>
    <p:extLst>
      <p:ext uri="{BB962C8B-B14F-4D97-AF65-F5344CB8AC3E}">
        <p14:creationId xmlns:p14="http://schemas.microsoft.com/office/powerpoint/2010/main" val="2376319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err="1">
                <a:latin typeface="Roboto" panose="02000000000000000000" pitchFamily="2" charset="0"/>
                <a:ea typeface="Roboto" panose="02000000000000000000" pitchFamily="2" charset="0"/>
              </a:rPr>
              <a:t>Trawsfynydd</a:t>
            </a:r>
            <a:r>
              <a:rPr lang="en-US" sz="4800" b="1" dirty="0">
                <a:latin typeface="Roboto" panose="02000000000000000000" pitchFamily="2" charset="0"/>
                <a:ea typeface="Roboto" panose="02000000000000000000" pitchFamily="2" charset="0"/>
              </a:rPr>
              <a:t> Power Plant (2002)</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fontScale="77500" lnSpcReduction="20000"/>
          </a:bodyPr>
          <a:lstStyle/>
          <a:p>
            <a:r>
              <a:rPr lang="en-US" sz="2800" b="1" dirty="0"/>
              <a:t>“</a:t>
            </a:r>
            <a:r>
              <a:rPr lang="en-US" sz="2800" b="1" dirty="0" err="1"/>
              <a:t>Trawsfynydd</a:t>
            </a:r>
            <a:r>
              <a:rPr lang="en-US" sz="2800" b="1" dirty="0"/>
              <a:t> Nuclear Power Plant [Wales] was closed and began its decommissioning process in 1991....in 2002, the plant had its own UFO sighting. In March that year, Officer Brian Roberts claimed that he and his wife had seen a flying craft hovering for around 10 minutes near the plant one evening. He described it as saucer-shaped, with ‘a brilliant perimeter of light moving in a circular pattern along its vertical midline’”. (</a:t>
            </a:r>
            <a:r>
              <a:rPr lang="en-US" sz="2800" b="1" dirty="0">
                <a:hlinkClick r:id="rId2"/>
              </a:rPr>
              <a:t>Exutopia</a:t>
            </a:r>
            <a:r>
              <a:rPr lang="en-US" sz="2800" b="1" dirty="0"/>
              <a:t>)</a:t>
            </a:r>
          </a:p>
          <a:p>
            <a:endParaRPr lang="en-US" sz="2800" b="1" dirty="0"/>
          </a:p>
          <a:p>
            <a:r>
              <a:rPr lang="en-US" sz="2800" b="1" dirty="0"/>
              <a:t>“Beginning in 1993, the highly-radioactive spent fuel rods were removed from both Magnox reactors and sent by rail to Sellafield. This was completed in 1997. Intermediate level waste – such as on the walls of the cooling ponds or pipes – is being carefully removed using robots over the next decades. Contaminated material is stored in a specially-designed building on the site. It will eventually be removed for deep burial in the 2040s. Between 2020 and 2026, the top parts of the two reactor buildings will be partially demolished to reduce their height, but the steel reactor cores – that housed the fuel rods – will not be removed because they are still far too radioactive. The final clearance of the site is scheduled to begin in 2071.” (</a:t>
            </a:r>
            <a:r>
              <a:rPr lang="en-US" sz="2800" b="1" dirty="0">
                <a:hlinkClick r:id="rId3"/>
              </a:rPr>
              <a:t>Wikipedia</a:t>
            </a:r>
            <a:r>
              <a:rPr lang="en-US" sz="2800" b="1" dirty="0"/>
              <a:t>)</a:t>
            </a:r>
          </a:p>
        </p:txBody>
      </p:sp>
    </p:spTree>
    <p:extLst>
      <p:ext uri="{BB962C8B-B14F-4D97-AF65-F5344CB8AC3E}">
        <p14:creationId xmlns:p14="http://schemas.microsoft.com/office/powerpoint/2010/main" val="2610409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err="1">
                <a:latin typeface="Roboto" panose="02000000000000000000" pitchFamily="2" charset="0"/>
                <a:ea typeface="Roboto" panose="02000000000000000000" pitchFamily="2" charset="0"/>
              </a:rPr>
              <a:t>Bariloche</a:t>
            </a:r>
            <a:r>
              <a:rPr lang="en-US" sz="4800" b="1" dirty="0">
                <a:latin typeface="Roboto" panose="02000000000000000000" pitchFamily="2" charset="0"/>
                <a:ea typeface="Roboto" panose="02000000000000000000" pitchFamily="2" charset="0"/>
              </a:rPr>
              <a:t>, Argentina (1995)</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2142067"/>
            <a:ext cx="10893286" cy="4278611"/>
          </a:xfrm>
          <a:effectLst>
            <a:outerShdw blurRad="50800" dist="38100" dir="2700000" algn="tl" rotWithShape="0">
              <a:prstClr val="black">
                <a:alpha val="70000"/>
              </a:prstClr>
            </a:outerShdw>
          </a:effectLst>
        </p:spPr>
        <p:txBody>
          <a:bodyPr>
            <a:normAutofit fontScale="92500" lnSpcReduction="20000"/>
          </a:bodyPr>
          <a:lstStyle/>
          <a:p>
            <a:r>
              <a:rPr lang="en-US" sz="2800" b="1" dirty="0"/>
              <a:t>Flight Captain Jorge Polanco: "At the moment when I started the last descent, I suddenly saw a white light which came directly on us at full speed in front of me, before instantly stopping at a hundred meters. When I started again the </a:t>
            </a:r>
            <a:r>
              <a:rPr lang="en-US" sz="2800" b="1" dirty="0" err="1"/>
              <a:t>manoeuvers</a:t>
            </a:r>
            <a:r>
              <a:rPr lang="en-US" sz="2800" b="1" dirty="0"/>
              <a:t>, the object made an odd turn to accompany our descent turn and to pace us at a hundred meters of us. After a while, the saucer, the size of an airliner, changed color, two green lights appearing at the ends with an orange gleam in the center which ignited intermittently.” (</a:t>
            </a:r>
            <a:r>
              <a:rPr lang="en-US" sz="2800" b="1" dirty="0">
                <a:hlinkClick r:id="rId2"/>
              </a:rPr>
              <a:t>Huffpost</a:t>
            </a:r>
            <a:r>
              <a:rPr lang="en-US" sz="2800" b="1" dirty="0"/>
              <a:t>)</a:t>
            </a:r>
          </a:p>
          <a:p>
            <a:r>
              <a:rPr lang="en-US" sz="2800" b="1" dirty="0"/>
              <a:t>The </a:t>
            </a:r>
            <a:r>
              <a:rPr lang="en-US" sz="2800" b="1" dirty="0" err="1"/>
              <a:t>Bariloche</a:t>
            </a:r>
            <a:r>
              <a:rPr lang="en-US" sz="2800" b="1" dirty="0"/>
              <a:t> Atomic Center (CAB) is one of the pioneering offices of the CNEA that had its beginnings in the 1950s. It houses a nuclear reactor built in the 80s; the nearby Instituto </a:t>
            </a:r>
            <a:r>
              <a:rPr lang="en-US" sz="2800" b="1" dirty="0" err="1"/>
              <a:t>Balseiro</a:t>
            </a:r>
            <a:r>
              <a:rPr lang="en-US" sz="2800" b="1" dirty="0"/>
              <a:t> is a research institute for physics and nuclear engineering. (</a:t>
            </a:r>
            <a:r>
              <a:rPr lang="en-US" sz="2800" b="1" dirty="0">
                <a:hlinkClick r:id="rId3"/>
              </a:rPr>
              <a:t>Wired</a:t>
            </a:r>
            <a:r>
              <a:rPr lang="en-US" sz="2800" b="1" dirty="0"/>
              <a:t>)</a:t>
            </a:r>
          </a:p>
        </p:txBody>
      </p:sp>
    </p:spTree>
    <p:extLst>
      <p:ext uri="{BB962C8B-B14F-4D97-AF65-F5344CB8AC3E}">
        <p14:creationId xmlns:p14="http://schemas.microsoft.com/office/powerpoint/2010/main" val="2695135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fontScale="90000"/>
          </a:bodyPr>
          <a:lstStyle/>
          <a:p>
            <a:r>
              <a:rPr lang="en-US" sz="4800" b="1" dirty="0" err="1">
                <a:latin typeface="Roboto" panose="02000000000000000000" pitchFamily="2" charset="0"/>
                <a:ea typeface="Roboto" panose="02000000000000000000" pitchFamily="2" charset="0"/>
              </a:rPr>
              <a:t>Hartlepool</a:t>
            </a:r>
            <a:r>
              <a:rPr lang="en-US" sz="4800" b="1" dirty="0">
                <a:latin typeface="Roboto" panose="02000000000000000000" pitchFamily="2" charset="0"/>
                <a:ea typeface="Roboto" panose="02000000000000000000" pitchFamily="2" charset="0"/>
              </a:rPr>
              <a:t> nuclear plant (1993)</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a:bodyPr>
          <a:lstStyle/>
          <a:p>
            <a:r>
              <a:rPr lang="en-US" sz="2800" b="1" dirty="0"/>
              <a:t>“Newly released UK government files of reported sightings of UFOs - Unidentified Flying Objects - include a 1993 sighting of something strange hovering over the </a:t>
            </a:r>
            <a:r>
              <a:rPr lang="en-US" sz="2800" b="1" dirty="0" err="1"/>
              <a:t>Hartlepool</a:t>
            </a:r>
            <a:r>
              <a:rPr lang="en-US" sz="2800" b="1" dirty="0"/>
              <a:t> nuclear power station. The object was seen in the skies over the </a:t>
            </a:r>
            <a:r>
              <a:rPr lang="en-US" sz="2800" b="1" dirty="0" err="1"/>
              <a:t>Teeside</a:t>
            </a:r>
            <a:r>
              <a:rPr lang="en-US" sz="2800" b="1" dirty="0"/>
              <a:t> and Cleveland area of northeast England on several occasions in March 1993. As well as hovering above the power plant, it had also been seen over local chemical plants and military installations.” (</a:t>
            </a:r>
            <a:r>
              <a:rPr lang="en-US" sz="2800" b="1" dirty="0">
                <a:hlinkClick r:id="rId2"/>
              </a:rPr>
              <a:t>WNN</a:t>
            </a:r>
            <a:r>
              <a:rPr lang="en-US" sz="2800" b="1" dirty="0"/>
              <a:t>)</a:t>
            </a:r>
          </a:p>
        </p:txBody>
      </p:sp>
    </p:spTree>
    <p:extLst>
      <p:ext uri="{BB962C8B-B14F-4D97-AF65-F5344CB8AC3E}">
        <p14:creationId xmlns:p14="http://schemas.microsoft.com/office/powerpoint/2010/main" val="2011104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NELLIS AFB (1990 – 2004)</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a:bodyPr>
          <a:lstStyle/>
          <a:p>
            <a:r>
              <a:rPr lang="en-US" sz="2800" b="1" dirty="0"/>
              <a:t>“The government ended atomic weapons tests years ago, but Nevada incidents continue. Former security officers at Area 2 at </a:t>
            </a:r>
            <a:r>
              <a:rPr lang="en-US" sz="2800" b="1" dirty="0" err="1"/>
              <a:t>Nellis</a:t>
            </a:r>
            <a:r>
              <a:rPr lang="en-US" sz="2800" b="1" dirty="0"/>
              <a:t> Air Force Base, for years a storage facility for up to 200 nuclear warheads, have reported multiple intrusions by unknown aircraft from the late 1990s through 2004.” (</a:t>
            </a:r>
            <a:r>
              <a:rPr lang="en-US" sz="2800" b="1" dirty="0">
                <a:hlinkClick r:id="rId2"/>
              </a:rPr>
              <a:t>News 6</a:t>
            </a:r>
            <a:r>
              <a:rPr lang="en-US" sz="2800" b="1" dirty="0"/>
              <a:t>)</a:t>
            </a:r>
          </a:p>
          <a:p>
            <a:r>
              <a:rPr lang="en-US" sz="2800" b="1" dirty="0"/>
              <a:t>“UFO Filmed by US Air Force at </a:t>
            </a:r>
            <a:r>
              <a:rPr lang="en-US" sz="2800" b="1" dirty="0" err="1"/>
              <a:t>Nellis</a:t>
            </a:r>
            <a:r>
              <a:rPr lang="en-US" sz="2800" b="1" dirty="0"/>
              <a:t> - A very interesting Hard Copy segment from 1995 about the UFO that was filmed at </a:t>
            </a:r>
            <a:r>
              <a:rPr lang="en-US" sz="2800" b="1" dirty="0" err="1"/>
              <a:t>Nellis</a:t>
            </a:r>
            <a:r>
              <a:rPr lang="en-US" sz="2800" b="1" dirty="0"/>
              <a:t> Air Force Base.” (</a:t>
            </a:r>
            <a:r>
              <a:rPr lang="en-US" sz="2800" b="1" dirty="0">
                <a:hlinkClick r:id="rId3"/>
              </a:rPr>
              <a:t>Military.com</a:t>
            </a:r>
            <a:r>
              <a:rPr lang="en-US" sz="2800" b="1" dirty="0"/>
              <a:t>)</a:t>
            </a:r>
          </a:p>
          <a:p>
            <a:endParaRPr lang="en-US" sz="2800" b="1" dirty="0"/>
          </a:p>
        </p:txBody>
      </p:sp>
    </p:spTree>
    <p:extLst>
      <p:ext uri="{BB962C8B-B14F-4D97-AF65-F5344CB8AC3E}">
        <p14:creationId xmlns:p14="http://schemas.microsoft.com/office/powerpoint/2010/main" val="2233576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fontScale="90000"/>
          </a:bodyPr>
          <a:lstStyle/>
          <a:p>
            <a:r>
              <a:rPr lang="en-US" sz="4800" b="1" dirty="0">
                <a:latin typeface="Roboto" panose="02000000000000000000" pitchFamily="2" charset="0"/>
                <a:ea typeface="Roboto" panose="02000000000000000000" pitchFamily="2" charset="0"/>
              </a:rPr>
              <a:t>Chernobyl Nuclear Plant (1986 – 92)</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fontScale="92500" lnSpcReduction="10000"/>
          </a:bodyPr>
          <a:lstStyle/>
          <a:p>
            <a:r>
              <a:rPr lang="en-US" sz="2800" b="1" dirty="0"/>
              <a:t>“Mikhail </a:t>
            </a:r>
            <a:r>
              <a:rPr lang="en-US" sz="2800" b="1" dirty="0" err="1"/>
              <a:t>Varitsky</a:t>
            </a:r>
            <a:r>
              <a:rPr lang="en-US" sz="2800" b="1" dirty="0"/>
              <a:t>, a senior </a:t>
            </a:r>
            <a:r>
              <a:rPr lang="en-US" sz="2800" b="1" dirty="0" err="1"/>
              <a:t>dosimetrician</a:t>
            </a:r>
            <a:r>
              <a:rPr lang="en-US" sz="2800" b="1" dirty="0"/>
              <a:t> with the Dosimetry Control Department, alleged that on the night of the Chernobyl disaster, he and many others had observed a UFO above Reactor 4. ‘We saw a ball of fire, and it was slowly flying in the sky. I think the ball was six or eight meters in diameter. Then we saw two rays of crimson light stretching towards the fourth unit. The object was some 300 meters from the reactor. The event lasted for about three minutes. The lights of the object went out and it flew away in the north-western direction. The radiation levels coming from the reactor dropped from 3000 to 800 milli-roentgen per hour in that time.”</a:t>
            </a:r>
          </a:p>
          <a:p>
            <a:r>
              <a:rPr lang="en-US" sz="2800" b="1" dirty="0"/>
              <a:t>In the following years, dozens of UAP sightings happened near the reactor, many accompanied by photos, and in some cases fighter jets were launched to intercept the reported UAPs. (</a:t>
            </a:r>
            <a:r>
              <a:rPr lang="en-US" sz="2800" b="1" dirty="0">
                <a:hlinkClick r:id="rId2"/>
              </a:rPr>
              <a:t>Exutopia</a:t>
            </a:r>
            <a:r>
              <a:rPr lang="en-US" sz="2800" b="1" dirty="0"/>
              <a:t>)</a:t>
            </a:r>
          </a:p>
        </p:txBody>
      </p:sp>
    </p:spTree>
    <p:extLst>
      <p:ext uri="{BB962C8B-B14F-4D97-AF65-F5344CB8AC3E}">
        <p14:creationId xmlns:p14="http://schemas.microsoft.com/office/powerpoint/2010/main" val="2060062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MALMSTROM AFB (1986)</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fontScale="70000" lnSpcReduction="20000"/>
          </a:bodyPr>
          <a:lstStyle/>
          <a:p>
            <a:r>
              <a:rPr lang="en-US" sz="2800" b="1" dirty="0"/>
              <a:t>“USAF Security Policeman Joseph C. </a:t>
            </a:r>
            <a:r>
              <a:rPr lang="en-US" sz="2800" b="1" dirty="0" err="1"/>
              <a:t>Pscolka</a:t>
            </a:r>
            <a:r>
              <a:rPr lang="en-US" sz="2800" b="1" dirty="0"/>
              <a:t>, Jr: “One night I got a phone call from the Bravo-1 FSC about a group of lights darting around in the sky to his south. A-1 was the command post for the 10th Strategic Missile Squadron. I turned out the Security Control Center lights so I could see better and, sure enough, there was a group of five lights zooming around in the night sky.”</a:t>
            </a:r>
          </a:p>
          <a:p>
            <a:r>
              <a:rPr lang="en-US" sz="2800" b="1" dirty="0"/>
              <a:t>“They all maneuvered like nothing manmade could have, then or now. They didn't move fluidly; it was high-speed darting around. They made sharp-angled turns, one after the other, until they all stopped at the same time, instantly.”</a:t>
            </a:r>
          </a:p>
          <a:p>
            <a:r>
              <a:rPr lang="en-US" sz="2800" b="1" dirty="0"/>
              <a:t>“It was late fall with a completely overcast sky, so it was pitch black outside. I told everyone on the site about it, then shut off the Launch Control Facility (LCF) perimeter lights. Then the phone started ringing off the hook, as all of the other LCFs in the squadron area called to report the lights.”</a:t>
            </a:r>
          </a:p>
          <a:p>
            <a:r>
              <a:rPr lang="en-US" sz="2800" b="1" dirty="0"/>
              <a:t>“As I hung up the phone, five more lights descended slowly from the clouds to join the first five. They stopped momentarily, then all ten began to dart around like crazy fireflies for about a minute, before descending very close to the ground. Then they zipped-off at high speed in all directions, disappearing into the clouds.” (</a:t>
            </a:r>
            <a:r>
              <a:rPr lang="en-US" sz="2800" b="1" dirty="0">
                <a:hlinkClick r:id="rId2"/>
              </a:rPr>
              <a:t>Robert Hastings</a:t>
            </a:r>
            <a:r>
              <a:rPr lang="en-US" sz="2800" b="1" dirty="0"/>
              <a:t>)</a:t>
            </a:r>
          </a:p>
        </p:txBody>
      </p:sp>
    </p:spTree>
    <p:extLst>
      <p:ext uri="{BB962C8B-B14F-4D97-AF65-F5344CB8AC3E}">
        <p14:creationId xmlns:p14="http://schemas.microsoft.com/office/powerpoint/2010/main" val="2248694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fontScale="90000"/>
          </a:bodyPr>
          <a:lstStyle/>
          <a:p>
            <a:r>
              <a:rPr lang="en-US" sz="4800" b="1" dirty="0">
                <a:latin typeface="Roboto" panose="02000000000000000000" pitchFamily="2" charset="0"/>
                <a:ea typeface="Roboto" panose="02000000000000000000" pitchFamily="2" charset="0"/>
              </a:rPr>
              <a:t>Indian point nuclear plant (1984)</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fontScale="92500"/>
          </a:bodyPr>
          <a:lstStyle/>
          <a:p>
            <a:r>
              <a:rPr lang="en-US" sz="2800" b="1" dirty="0"/>
              <a:t>“An American nuclear power plant was buzzed by an enormous UFO, say the plant’s security guards, local police officers, and other eyewitnesses – and incredibly, the New York Power Authority confirms the sighting.”</a:t>
            </a:r>
          </a:p>
          <a:p>
            <a:r>
              <a:rPr lang="en-US" sz="2800" b="1" dirty="0"/>
              <a:t>“[Philip] </a:t>
            </a:r>
            <a:r>
              <a:rPr lang="en-US" sz="2800" b="1" dirty="0" err="1"/>
              <a:t>Imbrogno</a:t>
            </a:r>
            <a:r>
              <a:rPr lang="en-US" sz="2800" b="1" dirty="0"/>
              <a:t>, who’s associated with Dr. J. Allen Hynek’s Center for UFO Studies in Arizona, interviews 6 of the 12 guards who saw the craft. ‘They said the UFO was gargantuan and looked diamond-shaped, measuring about 450 feet in length. At first it was bright white, but at one point it changed from white to blue to red to green to amber. ”</a:t>
            </a:r>
          </a:p>
          <a:p>
            <a:r>
              <a:rPr lang="en-US" sz="2800" b="1" dirty="0"/>
              <a:t>“It hovered above the plant for approximately 15 minutes…it was roughly 30 stories above the exhaust funnel of one of the plant’s three nuclear reactors.” (</a:t>
            </a:r>
            <a:r>
              <a:rPr lang="en-US" sz="2800" b="1" dirty="0">
                <a:hlinkClick r:id="rId2"/>
              </a:rPr>
              <a:t>NRC.gov</a:t>
            </a:r>
            <a:r>
              <a:rPr lang="en-US" sz="2800" b="1" dirty="0"/>
              <a:t>)</a:t>
            </a:r>
          </a:p>
        </p:txBody>
      </p:sp>
    </p:spTree>
    <p:extLst>
      <p:ext uri="{BB962C8B-B14F-4D97-AF65-F5344CB8AC3E}">
        <p14:creationId xmlns:p14="http://schemas.microsoft.com/office/powerpoint/2010/main" val="4037889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Whiteman </a:t>
            </a:r>
            <a:r>
              <a:rPr lang="en-US" sz="4800" b="1" dirty="0" err="1">
                <a:latin typeface="Roboto" panose="02000000000000000000" pitchFamily="2" charset="0"/>
                <a:ea typeface="Roboto" panose="02000000000000000000" pitchFamily="2" charset="0"/>
              </a:rPr>
              <a:t>afb</a:t>
            </a:r>
            <a:r>
              <a:rPr lang="en-US" sz="4800" b="1" dirty="0">
                <a:latin typeface="Roboto" panose="02000000000000000000" pitchFamily="2" charset="0"/>
                <a:ea typeface="Roboto" panose="02000000000000000000" pitchFamily="2" charset="0"/>
              </a:rPr>
              <a:t> (1984)</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a:bodyPr>
          <a:lstStyle/>
          <a:p>
            <a:r>
              <a:rPr lang="en-US" sz="2800" b="1" dirty="0"/>
              <a:t>“Dale Hogan, Former USAF Airman 1st Class: I had climbed up on the nuclear weapons igloo looking at this bluish-red light that was coming straight down. Then the light started to do a grid pattern! And I was like, ‘This is not happening!’ Just like a grid, it went to one corner and then started going about every three inches back and forth doing a grid. And when it got to me, the light actually stopped because I put my hand into it.” (</a:t>
            </a:r>
            <a:r>
              <a:rPr lang="en-US" sz="2800" b="1" dirty="0">
                <a:hlinkClick r:id="rId2"/>
              </a:rPr>
              <a:t>AboveTopSecret</a:t>
            </a:r>
            <a:r>
              <a:rPr lang="en-US" sz="2800" b="1" dirty="0"/>
              <a:t>)</a:t>
            </a:r>
          </a:p>
          <a:p>
            <a:r>
              <a:rPr lang="en-US" sz="2800" b="1" dirty="0"/>
              <a:t>In this video clip, UFO enthusiast Bill Wickersham describes the 1984 Whiteman AFB Incursion in detail. (</a:t>
            </a:r>
            <a:r>
              <a:rPr lang="en-US" sz="2800" b="1" dirty="0">
                <a:hlinkClick r:id="rId3"/>
              </a:rPr>
              <a:t>YouTube</a:t>
            </a:r>
            <a:r>
              <a:rPr lang="en-US" sz="2800" b="1" dirty="0"/>
              <a:t>)</a:t>
            </a:r>
          </a:p>
        </p:txBody>
      </p:sp>
    </p:spTree>
    <p:extLst>
      <p:ext uri="{BB962C8B-B14F-4D97-AF65-F5344CB8AC3E}">
        <p14:creationId xmlns:p14="http://schemas.microsoft.com/office/powerpoint/2010/main" val="3274550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1422780" cy="1456267"/>
          </a:xfrm>
          <a:effectLst>
            <a:outerShdw blurRad="50800" dist="38100" dir="2700000" algn="tl" rotWithShape="0">
              <a:prstClr val="black">
                <a:alpha val="70000"/>
              </a:prstClr>
            </a:outerShdw>
          </a:effectLst>
        </p:spPr>
        <p:txBody>
          <a:bodyPr>
            <a:normAutofit/>
          </a:bodyPr>
          <a:lstStyle/>
          <a:p>
            <a:r>
              <a:rPr lang="en-US" sz="4800" b="1" dirty="0" err="1">
                <a:latin typeface="Roboto" panose="02000000000000000000" pitchFamily="2" charset="0"/>
                <a:ea typeface="Roboto" panose="02000000000000000000" pitchFamily="2" charset="0"/>
              </a:rPr>
              <a:t>Byelokoroviche</a:t>
            </a:r>
            <a:r>
              <a:rPr lang="en-US" sz="4800" b="1" dirty="0">
                <a:latin typeface="Roboto" panose="02000000000000000000" pitchFamily="2" charset="0"/>
                <a:ea typeface="Roboto" panose="02000000000000000000" pitchFamily="2" charset="0"/>
              </a:rPr>
              <a:t> (1982)</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fontScale="92500" lnSpcReduction="20000"/>
          </a:bodyPr>
          <a:lstStyle/>
          <a:p>
            <a:r>
              <a:rPr lang="en-US" sz="2800" b="1" dirty="0"/>
              <a:t>“Following the collapse of the Soviet Union in 1991, a number of ex-Soviet Army personnel came forward and began discussing their involvement in similar incidents in that country during the Cold War era. One of those events occurred on October 4, 1982, near the Ukrainian town of </a:t>
            </a:r>
            <a:r>
              <a:rPr lang="en-US" sz="2800" b="1" dirty="0" err="1"/>
              <a:t>Byelokoroviche</a:t>
            </a:r>
            <a:r>
              <a:rPr lang="en-US" sz="2800" b="1" dirty="0"/>
              <a:t>, when a disc-shaped UFO apparently hovered over a nuclear missile base for an extended period. At one point during the encounter, a number of nuclear missiles suddenly activated—without authorization from Moscow or any action being taken by the missile launch officers—and were preparing to launch.”</a:t>
            </a:r>
          </a:p>
          <a:p>
            <a:r>
              <a:rPr lang="en-US" sz="2800" b="1" dirty="0"/>
              <a:t>“Fortunately, after 15 seconds, the anomalous activation ceased and the missiles returned to stand-by status. A subsequent investigation by the Soviet government discovered no equipment malfunctions that would have explained the event. (</a:t>
            </a:r>
            <a:r>
              <a:rPr lang="en-US" sz="2800" b="1" dirty="0">
                <a:hlinkClick r:id="rId2"/>
              </a:rPr>
              <a:t>Robert Hastings</a:t>
            </a:r>
            <a:r>
              <a:rPr lang="en-US" sz="2800" b="1" dirty="0"/>
              <a:t>)</a:t>
            </a:r>
          </a:p>
        </p:txBody>
      </p:sp>
    </p:spTree>
    <p:extLst>
      <p:ext uri="{BB962C8B-B14F-4D97-AF65-F5344CB8AC3E}">
        <p14:creationId xmlns:p14="http://schemas.microsoft.com/office/powerpoint/2010/main" val="3777233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1422780"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RAF </a:t>
            </a:r>
            <a:r>
              <a:rPr lang="en-US" sz="4800" b="1" dirty="0" err="1">
                <a:latin typeface="Roboto" panose="02000000000000000000" pitchFamily="2" charset="0"/>
                <a:ea typeface="Roboto" panose="02000000000000000000" pitchFamily="2" charset="0"/>
              </a:rPr>
              <a:t>Bentwaters</a:t>
            </a:r>
            <a:r>
              <a:rPr lang="en-US" sz="4800" b="1" dirty="0">
                <a:latin typeface="Roboto" panose="02000000000000000000" pitchFamily="2" charset="0"/>
                <a:ea typeface="Roboto" panose="02000000000000000000" pitchFamily="2" charset="0"/>
              </a:rPr>
              <a:t> (1980)</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fontScale="77500" lnSpcReduction="20000"/>
          </a:bodyPr>
          <a:lstStyle/>
          <a:p>
            <a:r>
              <a:rPr lang="en-US" sz="2800" b="1" dirty="0"/>
              <a:t>“USAF Col. Charles Halt said that in December 1980, when he was deputy base commander at RAF </a:t>
            </a:r>
            <a:r>
              <a:rPr lang="en-US" sz="2800" b="1" dirty="0" err="1"/>
              <a:t>Bentwaters</a:t>
            </a:r>
            <a:r>
              <a:rPr lang="en-US" sz="2800" b="1" dirty="0"/>
              <a:t> (where nuclear weapons were stored), strange lights in the forest were investigated by three patrolmen.”</a:t>
            </a:r>
          </a:p>
          <a:p>
            <a:r>
              <a:rPr lang="en-US" sz="2800" b="1" dirty="0"/>
              <a:t>“Several U.S. Air Force personnel reported seeing a strange metallic object hovering in Rendlesham Forest near RAF Woodbridge, and found three depressions in the ground. Halt said they reported approaching a triangular craft, "approximately three meters on a side, dark metallic in appearance with strange markings. They were observing it for a period of time, and then it very quickly and silently vanished at high speed."</a:t>
            </a:r>
          </a:p>
          <a:p>
            <a:r>
              <a:rPr lang="en-US" sz="2800" b="1" dirty="0"/>
              <a:t>“Two nights later, Halt investigated another sighting near the base when he was told by the base commander, ‘It's back.’ Halt found indentations in the ground, broken branches, and low-level background radiation. He and his team also witnessed various lights moving silently in the sky, of one which was ‘shedding something like molten metal.’ Another shined a beam of light down towards them.” (</a:t>
            </a:r>
            <a:r>
              <a:rPr lang="en-US" sz="2800" b="1" dirty="0">
                <a:hlinkClick r:id="rId2"/>
              </a:rPr>
              <a:t>CBS News</a:t>
            </a:r>
            <a:r>
              <a:rPr lang="en-US" sz="2800" b="1" dirty="0"/>
              <a:t>)</a:t>
            </a:r>
          </a:p>
        </p:txBody>
      </p:sp>
    </p:spTree>
    <p:extLst>
      <p:ext uri="{BB962C8B-B14F-4D97-AF65-F5344CB8AC3E}">
        <p14:creationId xmlns:p14="http://schemas.microsoft.com/office/powerpoint/2010/main" val="3024075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The </a:t>
            </a:r>
            <a:r>
              <a:rPr lang="en-US" sz="4800" b="1" dirty="0" err="1">
                <a:latin typeface="Roboto" panose="02000000000000000000" pitchFamily="2" charset="0"/>
                <a:ea typeface="Roboto" panose="02000000000000000000" pitchFamily="2" charset="0"/>
              </a:rPr>
              <a:t>uap</a:t>
            </a:r>
            <a:r>
              <a:rPr lang="en-US" sz="4800" b="1" dirty="0">
                <a:latin typeface="Roboto" panose="02000000000000000000" pitchFamily="2" charset="0"/>
                <a:ea typeface="Roboto" panose="02000000000000000000" pitchFamily="2" charset="0"/>
              </a:rPr>
              <a:t> nuclear congruency</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2142067"/>
            <a:ext cx="10893286" cy="4338245"/>
          </a:xfrm>
          <a:effectLst>
            <a:outerShdw blurRad="50800" dist="38100" dir="2700000" algn="tl" rotWithShape="0">
              <a:prstClr val="black">
                <a:alpha val="70000"/>
              </a:prstClr>
            </a:outerShdw>
          </a:effectLst>
        </p:spPr>
        <p:txBody>
          <a:bodyPr>
            <a:noAutofit/>
          </a:bodyPr>
          <a:lstStyle/>
          <a:p>
            <a:r>
              <a:rPr lang="en-US" sz="2000" b="1" dirty="0"/>
              <a:t>Luis Elizondo said UAPs have been observed at U.S. nuclear sites as well as at sites all over the globe. “There does seem to be some sort of congruency or some sort of intersection between these UAP or UFO sightings and our nuclear technology, whether it’s nuclear propulsion, nuclear power and generation, or nuclear weapons systems. Furthermore, those same observations have been made overseas in other countries. They too have had the same incidents, so that tells us this a global issue. Now in this country, we’ve had incidents where these UAPs have interfered and actually brought offline our nuclear capabilities.” (</a:t>
            </a:r>
            <a:r>
              <a:rPr lang="en-US" sz="2000" b="1" dirty="0">
                <a:hlinkClick r:id="rId2"/>
              </a:rPr>
              <a:t>WA Post</a:t>
            </a:r>
            <a:r>
              <a:rPr lang="en-US" sz="2000" b="1" dirty="0"/>
              <a:t>)</a:t>
            </a:r>
          </a:p>
          <a:p>
            <a:r>
              <a:rPr lang="en-US" sz="2000" b="1" dirty="0"/>
              <a:t>“Now in this country we’ve had incidents where these UAPs have interfered and actually brought offline our nuclear capabilities. And I think to some they would probably say, well, that’s a sign that whatever this is, is something that is peaceful. But in the same context, we also have data suggesting that in other countries these things have interfered with their nuclear technology and actually turned them on, put them online. So that is equally, for me, just as concerning. I think that there is certainly at this point enough data to demonstrate there is an interest in our nuclear technology, a potential to even interfere with that nuclear technology.” (</a:t>
            </a:r>
            <a:r>
              <a:rPr lang="en-US" sz="2000" b="1" dirty="0">
                <a:hlinkClick r:id="rId3"/>
              </a:rPr>
              <a:t>WA Post</a:t>
            </a:r>
            <a:r>
              <a:rPr lang="en-US" sz="2000" b="1" dirty="0"/>
              <a:t>)</a:t>
            </a:r>
          </a:p>
        </p:txBody>
      </p:sp>
    </p:spTree>
    <p:extLst>
      <p:ext uri="{BB962C8B-B14F-4D97-AF65-F5344CB8AC3E}">
        <p14:creationId xmlns:p14="http://schemas.microsoft.com/office/powerpoint/2010/main" val="40455354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1422780"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Kirtland </a:t>
            </a:r>
            <a:r>
              <a:rPr lang="en-US" sz="4800" b="1" dirty="0" err="1">
                <a:latin typeface="Roboto" panose="02000000000000000000" pitchFamily="2" charset="0"/>
                <a:ea typeface="Roboto" panose="02000000000000000000" pitchFamily="2" charset="0"/>
              </a:rPr>
              <a:t>afb</a:t>
            </a:r>
            <a:r>
              <a:rPr lang="en-US" sz="4800" b="1" dirty="0">
                <a:latin typeface="Roboto" panose="02000000000000000000" pitchFamily="2" charset="0"/>
                <a:ea typeface="Roboto" panose="02000000000000000000" pitchFamily="2" charset="0"/>
              </a:rPr>
              <a:t> (1980)</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a:bodyPr>
          <a:lstStyle/>
          <a:p>
            <a:r>
              <a:rPr lang="en-US" b="1" dirty="0"/>
              <a:t>“On 8 Aug 80, three Security Policemen  assigned to 1608 SPS, KAFB, NM, on duty inside the Manzano Weapons Storage Area sighted an unidentified light in the air that traveled from North to  South over the Coyote Canyon area of the Department of Defense Restricted  Test Range on KAFB, NM.”</a:t>
            </a:r>
          </a:p>
          <a:p>
            <a:r>
              <a:rPr lang="en-US" b="1" dirty="0"/>
              <a:t>“The light traveled with great speed and stopped suddenly in the sky over  Coyote Canyon. The three first thought the object was a helicopter,  however, after observing the strange aerial maneuvers (stop and go), they  felt a helicopter couldn't have performed such skills. The light landed  in the Coyote Canyon area. Sometime later, three witnessed the light take off and leave proceeding straight up at a high speed and disappear.”</a:t>
            </a:r>
          </a:p>
          <a:p>
            <a:r>
              <a:rPr lang="en-US" b="1" dirty="0"/>
              <a:t>Further events happened on Aug 10th and 13</a:t>
            </a:r>
            <a:r>
              <a:rPr lang="en-US" b="1" baseline="30000" dirty="0"/>
              <a:t>th</a:t>
            </a:r>
            <a:r>
              <a:rPr lang="en-US" b="1" dirty="0"/>
              <a:t>, including unexplained electromagnetic interference that rendered the radar scanner &amp; radar approach control equipment inoperative for Albuquerque Airport, along with a security guard sighting an unknown object landing near an alarmed structure on base. (</a:t>
            </a:r>
            <a:r>
              <a:rPr lang="en-US" b="1" dirty="0">
                <a:hlinkClick r:id="rId2"/>
              </a:rPr>
              <a:t>CUFON</a:t>
            </a:r>
            <a:r>
              <a:rPr lang="en-US" b="1" dirty="0"/>
              <a:t>)</a:t>
            </a:r>
          </a:p>
        </p:txBody>
      </p:sp>
    </p:spTree>
    <p:extLst>
      <p:ext uri="{BB962C8B-B14F-4D97-AF65-F5344CB8AC3E}">
        <p14:creationId xmlns:p14="http://schemas.microsoft.com/office/powerpoint/2010/main" val="3226749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11218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Grand forks </a:t>
            </a:r>
            <a:r>
              <a:rPr lang="en-US" sz="4800" b="1" dirty="0" err="1">
                <a:latin typeface="Roboto" panose="02000000000000000000" pitchFamily="2" charset="0"/>
                <a:ea typeface="Roboto" panose="02000000000000000000" pitchFamily="2" charset="0"/>
              </a:rPr>
              <a:t>afb</a:t>
            </a:r>
            <a:r>
              <a:rPr lang="en-US" sz="4800" b="1" dirty="0">
                <a:latin typeface="Roboto" panose="02000000000000000000" pitchFamily="2" charset="0"/>
                <a:ea typeface="Roboto" panose="02000000000000000000" pitchFamily="2" charset="0"/>
              </a:rPr>
              <a:t> (1977)</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fontScale="62500" lnSpcReduction="20000"/>
          </a:bodyPr>
          <a:lstStyle/>
          <a:p>
            <a:r>
              <a:rPr lang="en-US" sz="2800" b="1" dirty="0"/>
              <a:t>USAF Technical Sergeant Thomas E. Johnson: “I was a Flight Security Supervisor (FSS) for the Minuteman missiles at Grand Forks AFB, North Dakota, from May 1973 until December 1978. We had an incident around 1977, when strange lights took over our missiles.”</a:t>
            </a:r>
          </a:p>
          <a:p>
            <a:r>
              <a:rPr lang="en-US" sz="2800" b="1" dirty="0"/>
              <a:t>“I was approaching the Golf-0 Launch Control Facility (LCF) around midnight, when I heard on the radio that they were dispatching a Security Alert Team (SAT) to investigate a Situation-4, which is the possible penetration of a launch facility (LF).”</a:t>
            </a:r>
          </a:p>
          <a:p>
            <a:r>
              <a:rPr lang="en-US" sz="2800" b="1" dirty="0"/>
              <a:t>“They were seeing unidentified lights in the sky some distance ahead of them. Some appeared reddish in color. They kept jumping around the sky; one minute they’d be hovering at one location but, suddenly, they’d rapidly move to another spot. Really, really fast, according to the team leader.”</a:t>
            </a:r>
          </a:p>
          <a:p>
            <a:r>
              <a:rPr lang="en-US" sz="2800" b="1" dirty="0"/>
              <a:t>“We [security personnel] had already been briefed, two or three times in previous months, about unidentified helicopters that had been intruding above missile sites at other [Strategic Air Command] bases. But as I listened to the SAT team on the radio that night, what they were describing sure didn’t sound like helicopters. There was no noise associated with the lights and the rapid jumping around the sky, in the blink of an eye, was definitely not something helicopters could do.”</a:t>
            </a:r>
          </a:p>
          <a:p>
            <a:r>
              <a:rPr lang="en-US" sz="2800" b="1" dirty="0"/>
              <a:t>“A short time later, one of the missile launch officers at Golf—a young lieutenant—told us that they had lost control of the missiles right when the lights appeared over the sites. I’m not sure if he meant all of Golf Flight—which would be 10 missiles—or only some of them.” (</a:t>
            </a:r>
            <a:r>
              <a:rPr lang="en-US" sz="2800" b="1" dirty="0">
                <a:hlinkClick r:id="rId2"/>
              </a:rPr>
              <a:t>Robert Hastings</a:t>
            </a:r>
            <a:r>
              <a:rPr lang="en-US" sz="2800" b="1" dirty="0"/>
              <a:t>)</a:t>
            </a:r>
            <a:br>
              <a:rPr lang="en-US" sz="2800" b="1" dirty="0"/>
            </a:br>
            <a:endParaRPr lang="en-US" sz="2800" b="1" dirty="0"/>
          </a:p>
        </p:txBody>
      </p:sp>
    </p:spTree>
    <p:extLst>
      <p:ext uri="{BB962C8B-B14F-4D97-AF65-F5344CB8AC3E}">
        <p14:creationId xmlns:p14="http://schemas.microsoft.com/office/powerpoint/2010/main" val="28892663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11218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MULTIPLE US NUCLEAR SITES (1975)</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fontScale="77500" lnSpcReduction="20000"/>
          </a:bodyPr>
          <a:lstStyle/>
          <a:p>
            <a:r>
              <a:rPr lang="en-US" sz="2800" b="1" dirty="0"/>
              <a:t>“During two weeks in 1975, a string of the nation's supersensitive nuclear missile launch sites and bomber bases were visited by unidentified, low-flying and elusive objects, according to Defense Department reports. The sightings, made visually and on radar by air and ground crews and sabotage-alert forces, occurred at installations in Montana, Michigan and Maine [Malmstrom, Wurtsmith &amp; Loring AFB], and led to extensive but unsuccessful Air Force attempts to track and detain the objects.”</a:t>
            </a:r>
          </a:p>
          <a:p>
            <a:endParaRPr lang="en-US" sz="2800" b="1" dirty="0"/>
          </a:p>
          <a:p>
            <a:r>
              <a:rPr lang="en-US" sz="2800" b="1" dirty="0"/>
              <a:t>“Air Force and Defense Department records variously describe the objects as helicopters, aircraft, unknown entities and brightly lighted, fast-moving vehicles that hovered over nuclear weapons storage areas and evaded all pursuit efforts. In several instances, after base security had been penetrated, the Air Force sent fighter planes and airborne command planes aloft to carry on the unsuccessful pursuit.” (</a:t>
            </a:r>
            <a:r>
              <a:rPr lang="en-US" sz="2800" b="1" dirty="0">
                <a:hlinkClick r:id="rId2"/>
              </a:rPr>
              <a:t>WA Post</a:t>
            </a:r>
            <a:r>
              <a:rPr lang="en-US" sz="2800" b="1" dirty="0"/>
              <a:t>)</a:t>
            </a:r>
            <a:br>
              <a:rPr lang="en-US" sz="2800" b="1" dirty="0"/>
            </a:br>
            <a:endParaRPr lang="en-US" sz="2800" b="1" dirty="0"/>
          </a:p>
        </p:txBody>
      </p:sp>
    </p:spTree>
    <p:extLst>
      <p:ext uri="{BB962C8B-B14F-4D97-AF65-F5344CB8AC3E}">
        <p14:creationId xmlns:p14="http://schemas.microsoft.com/office/powerpoint/2010/main" val="678173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11218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MULTIPLE US NUCLEAR SITES (1975)</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fontScale="77500" lnSpcReduction="20000"/>
          </a:bodyPr>
          <a:lstStyle/>
          <a:p>
            <a:r>
              <a:rPr lang="en-US" sz="2800" b="1" dirty="0"/>
              <a:t>“During two weeks in 1975, a string of the nation's supersensitive nuclear missile launch sites and bomber bases were visited by unidentified, low-flying and elusive objects, according to Defense Department reports. The sightings, made visually and on radar by air and ground crews and sabotage-alert forces, occurred at installations in Montana, Michigan and Maine [Malmstrom, Wurtsmith &amp; Loring AFB], and led to extensive but unsuccessful Air Force attempts to track and detain the objects.”</a:t>
            </a:r>
          </a:p>
          <a:p>
            <a:endParaRPr lang="en-US" sz="2800" b="1" dirty="0"/>
          </a:p>
          <a:p>
            <a:r>
              <a:rPr lang="en-US" sz="2800" b="1" dirty="0"/>
              <a:t>“Air Force and Defense Department records variously describe the objects as helicopters, aircraft, unknown entities and brightly lighted, fast-moving vehicles that hovered over nuclear weapons storage areas and evaded all pursuit efforts. In several instances, after base security had been penetrated, the Air Force sent fighter planes and airborne command planes aloft to carry on the unsuccessful pursuit.” (</a:t>
            </a:r>
            <a:r>
              <a:rPr lang="en-US" sz="2800" b="1" dirty="0">
                <a:hlinkClick r:id="rId2"/>
              </a:rPr>
              <a:t>WA Post</a:t>
            </a:r>
            <a:r>
              <a:rPr lang="en-US" sz="2800" b="1" dirty="0"/>
              <a:t>)</a:t>
            </a:r>
            <a:br>
              <a:rPr lang="en-US" sz="2800" b="1" dirty="0"/>
            </a:br>
            <a:endParaRPr lang="en-US" sz="2800" b="1" dirty="0"/>
          </a:p>
        </p:txBody>
      </p:sp>
    </p:spTree>
    <p:extLst>
      <p:ext uri="{BB962C8B-B14F-4D97-AF65-F5344CB8AC3E}">
        <p14:creationId xmlns:p14="http://schemas.microsoft.com/office/powerpoint/2010/main" val="1149490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11218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DYESS AFB (1973)</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fontScale="62500" lnSpcReduction="20000"/>
          </a:bodyPr>
          <a:lstStyle/>
          <a:p>
            <a:r>
              <a:rPr lang="en-US" sz="2800" b="1" dirty="0"/>
              <a:t>Sergeant Michael D. Jenkins: “While </a:t>
            </a:r>
            <a:r>
              <a:rPr lang="en-US" sz="2800" b="1" dirty="0" err="1"/>
              <a:t>enroute</a:t>
            </a:r>
            <a:r>
              <a:rPr lang="en-US" sz="2800" b="1" dirty="0"/>
              <a:t> to the CSC, which was located near the flight line, we noticed that the MMS area seemed brighter than usual. The igloo bunkers that house the weapons are surrounded by ballpark-type lights, which are really bright, but the glow we saw was much brighter. </a:t>
            </a:r>
          </a:p>
          <a:p>
            <a:r>
              <a:rPr lang="en-US" sz="2800" b="1" dirty="0"/>
              <a:t>We heard the three dog (K-9) teams that normally patrolled the MMS perimeter reporting that the dogs were afraid and acting up. CSC was worried they would turn on their handlers and ordered them to be withdrawn from the area. Also, we heard that a C-130 was on approach to the base and had been ordered by CSC to do a fly-by of the MMS area to get a look at it from the air. </a:t>
            </a:r>
          </a:p>
          <a:p>
            <a:r>
              <a:rPr lang="en-US" sz="2800" b="1" dirty="0"/>
              <a:t>The next thing we heard was an order to fire on some kind of object that was hovering over the [weapons igloos]. The order to “move it out of the area” came from Strategic Air Command Headquarters at Offutt AFB. Seconds later, as we sat in our vehicle with the windows down, we could hear gunfire across the base. At that moment, we saw a streak of bluish-white light moving at high speed towards the southwest. It was the UFO getting out of there! It passed right over the end of the runway.</a:t>
            </a:r>
          </a:p>
          <a:p>
            <a:r>
              <a:rPr lang="en-US" sz="2800" b="1" dirty="0"/>
              <a:t>After about three hours of continuous patrolling we were ordered to come in via CSC. When we arrived there, we were ordered to stand-by in the inspection room for further orders. While we waited, we talked with the guys who had shot at the UFO, asking them about what they saw. They seemed scared. One of the other sergeants said that he had never believed in flying saucers but now he did. Another person described it to me as a large ball of light that hovered about 150 to 200 feet above the igloos.” (</a:t>
            </a:r>
            <a:r>
              <a:rPr lang="en-US" sz="2800" b="1" dirty="0">
                <a:hlinkClick r:id="rId2"/>
              </a:rPr>
              <a:t>Robert Hastings</a:t>
            </a:r>
            <a:r>
              <a:rPr lang="en-US" sz="2800" b="1" dirty="0"/>
              <a:t>)</a:t>
            </a:r>
          </a:p>
        </p:txBody>
      </p:sp>
    </p:spTree>
    <p:extLst>
      <p:ext uri="{BB962C8B-B14F-4D97-AF65-F5344CB8AC3E}">
        <p14:creationId xmlns:p14="http://schemas.microsoft.com/office/powerpoint/2010/main" val="14785502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MINOT AFB (1968)</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2142067"/>
            <a:ext cx="10893286" cy="4248794"/>
          </a:xfrm>
          <a:effectLst>
            <a:outerShdw blurRad="50800" dist="38100" dir="2700000" algn="tl" rotWithShape="0">
              <a:prstClr val="black">
                <a:alpha val="70000"/>
              </a:prstClr>
            </a:outerShdw>
          </a:effectLst>
        </p:spPr>
        <p:txBody>
          <a:bodyPr>
            <a:noAutofit/>
          </a:bodyPr>
          <a:lstStyle/>
          <a:p>
            <a:r>
              <a:rPr lang="en-US" sz="2400" b="1" dirty="0"/>
              <a:t>At A U.S. Air Force base in Minot, North Dakota on Oct 24 1968, An object was sighted in the sky above a number of Minuteman missile silos. As the object flew over the silos, the electronic consoles at the launch control facility began acting strangely. At one point crewmembers had to hit the "inhibit" switch because launch-in-progress indicators had inexplicably been activated. When the flying object disappeared, the consoles reset to normal. (</a:t>
            </a:r>
            <a:r>
              <a:rPr lang="en-US" sz="2400" b="1" dirty="0">
                <a:hlinkClick r:id="rId2"/>
              </a:rPr>
              <a:t>Robert Hastings</a:t>
            </a:r>
            <a:r>
              <a:rPr lang="en-US" sz="2400" b="1" dirty="0"/>
              <a:t>)</a:t>
            </a:r>
          </a:p>
        </p:txBody>
      </p:sp>
    </p:spTree>
    <p:extLst>
      <p:ext uri="{BB962C8B-B14F-4D97-AF65-F5344CB8AC3E}">
        <p14:creationId xmlns:p14="http://schemas.microsoft.com/office/powerpoint/2010/main" val="13036043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MALSTROM AFB (1967)</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2142067"/>
            <a:ext cx="10893286" cy="4248794"/>
          </a:xfrm>
          <a:effectLst>
            <a:outerShdw blurRad="50800" dist="38100" dir="2700000" algn="tl" rotWithShape="0">
              <a:prstClr val="black">
                <a:alpha val="70000"/>
              </a:prstClr>
            </a:outerShdw>
          </a:effectLst>
        </p:spPr>
        <p:txBody>
          <a:bodyPr>
            <a:noAutofit/>
          </a:bodyPr>
          <a:lstStyle/>
          <a:p>
            <a:r>
              <a:rPr lang="en-US" sz="2200" b="1" dirty="0"/>
              <a:t>“Robert Salas: Sometime in the middle of the night, I got a call from one of my guards upstairs telling me that they had been seeing some strange lights in the sky flying very fast, stopping on a dime, reversing course and making 90-degree turns without making any sound. “</a:t>
            </a:r>
          </a:p>
          <a:p>
            <a:r>
              <a:rPr lang="en-US" sz="2200" b="1" dirty="0"/>
              <a:t>“Five minutes later he called back. He said, there’s a reddish orange, oval shaped object hovering right above the front gate. I went over to talk to my commander and I was about to tell him about the phone call when we got missiles going ‘no-go.’ They were disabled, all reading guidance control system failure. Within seconds we lost all 10 missiles while this glowing red pulsating object was just over head.” (</a:t>
            </a:r>
            <a:r>
              <a:rPr lang="en-US" sz="2200" b="1" dirty="0">
                <a:hlinkClick r:id="rId2"/>
              </a:rPr>
              <a:t>VC Reporter</a:t>
            </a:r>
            <a:r>
              <a:rPr lang="en-US" sz="2200" b="1" dirty="0"/>
              <a:t>)</a:t>
            </a:r>
          </a:p>
        </p:txBody>
      </p:sp>
    </p:spTree>
    <p:extLst>
      <p:ext uri="{BB962C8B-B14F-4D97-AF65-F5344CB8AC3E}">
        <p14:creationId xmlns:p14="http://schemas.microsoft.com/office/powerpoint/2010/main" val="22908737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Ellsworth AFB (1967)</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2142067"/>
            <a:ext cx="10893286" cy="4248794"/>
          </a:xfrm>
          <a:effectLst>
            <a:outerShdw blurRad="50800" dist="38100" dir="2700000" algn="tl" rotWithShape="0">
              <a:prstClr val="black">
                <a:alpha val="70000"/>
              </a:prstClr>
            </a:outerShdw>
          </a:effectLst>
        </p:spPr>
        <p:txBody>
          <a:bodyPr>
            <a:noAutofit/>
          </a:bodyPr>
          <a:lstStyle/>
          <a:p>
            <a:r>
              <a:rPr lang="en-US" sz="2200" b="1" dirty="0"/>
              <a:t>Retired U.S. Air Force Major </a:t>
            </a:r>
            <a:r>
              <a:rPr lang="en-US" sz="2200" b="1" dirty="0" err="1"/>
              <a:t>Gaylan</a:t>
            </a:r>
            <a:r>
              <a:rPr lang="en-US" sz="2200" b="1" dirty="0"/>
              <a:t> W. King: “I was a Captain, a Missile [Combat] Crew Commander, with the 66th Strategic Missile Squadron. We experienced several cases of UFOs hovering over sites. Everyone knew that there were weird things going on.</a:t>
            </a:r>
          </a:p>
          <a:p>
            <a:r>
              <a:rPr lang="en-US" sz="2200" b="1" dirty="0"/>
              <a:t>The most interesting occurrence—of about 10 to 15—happened one night at another flight, Charlie. I was in the Echo capsule that night and heard what happened on the Primary Alert System. Following the security violation [alarms], both Outer and Inner, they sent out a Strike Team and received a visual report of a UFO hovering over a Launch Facility—I don't remember which one—with some kind of light beam coming down from the bottom of the UFO to the site. The team leader told the commander at Charlie that the object looked like a 'flying saucer' and the beam was described as reddish in color. The craft then took off at high speed.” (</a:t>
            </a:r>
            <a:r>
              <a:rPr lang="en-US" sz="2200" b="1" dirty="0">
                <a:hlinkClick r:id="rId2"/>
              </a:rPr>
              <a:t>Robert Hastings</a:t>
            </a:r>
            <a:r>
              <a:rPr lang="en-US" sz="2200" b="1" dirty="0"/>
              <a:t>)</a:t>
            </a:r>
          </a:p>
        </p:txBody>
      </p:sp>
    </p:spTree>
    <p:extLst>
      <p:ext uri="{BB962C8B-B14F-4D97-AF65-F5344CB8AC3E}">
        <p14:creationId xmlns:p14="http://schemas.microsoft.com/office/powerpoint/2010/main" val="260486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Walker AFB (1967)</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2142067"/>
            <a:ext cx="10893286" cy="4248794"/>
          </a:xfrm>
          <a:effectLst>
            <a:outerShdw blurRad="50800" dist="38100" dir="2700000" algn="tl" rotWithShape="0">
              <a:prstClr val="black">
                <a:alpha val="70000"/>
              </a:prstClr>
            </a:outerShdw>
          </a:effectLst>
        </p:spPr>
        <p:txBody>
          <a:bodyPr>
            <a:noAutofit/>
          </a:bodyPr>
          <a:lstStyle/>
          <a:p>
            <a:r>
              <a:rPr lang="en-US" sz="2200" b="1" dirty="0"/>
              <a:t>Retired USAF Lt. Col. Philip E. Moore : “It was late at night. My crew was on alert at 579 Site 7 in late 1964 when my crew commander, Major Dan Gilbert, and I got a call from one of our 'sister' sites. The other missile crew said that a UFO was alternately hovering over their site, rapidly moving away, then returning.</a:t>
            </a:r>
          </a:p>
          <a:p>
            <a:r>
              <a:rPr lang="en-US" sz="2200" b="1" dirty="0"/>
              <a:t>They reported the UFO zooming from the direction of Site 6 to the direction of Site 8 and hovering for awhile at the end of the movement. I recall my crew members saying that the hovering was instantaneous. At times it hovered over Site 6, then flew extremely rapidly to the other site and instantly stopped and hovered in-place over that one. I can't remember how many round-trips were involved. They all described it as a silent light that moved extremely rapidly—instant go and instant stop, no getting up to speed or slowing down.” (</a:t>
            </a:r>
            <a:r>
              <a:rPr lang="en-US" sz="2200" b="1" dirty="0">
                <a:hlinkClick r:id="rId2"/>
              </a:rPr>
              <a:t>Robert Hastings</a:t>
            </a:r>
            <a:r>
              <a:rPr lang="en-US" sz="2200" b="1" dirty="0"/>
              <a:t>)</a:t>
            </a:r>
          </a:p>
        </p:txBody>
      </p:sp>
    </p:spTree>
    <p:extLst>
      <p:ext uri="{BB962C8B-B14F-4D97-AF65-F5344CB8AC3E}">
        <p14:creationId xmlns:p14="http://schemas.microsoft.com/office/powerpoint/2010/main" val="13512469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MINOT AFB (1966)</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18861"/>
            <a:ext cx="10893286" cy="4572000"/>
          </a:xfrm>
          <a:effectLst>
            <a:outerShdw blurRad="50800" dist="38100" dir="2700000" algn="tl" rotWithShape="0">
              <a:prstClr val="black">
                <a:alpha val="70000"/>
              </a:prstClr>
            </a:outerShdw>
          </a:effectLst>
        </p:spPr>
        <p:txBody>
          <a:bodyPr>
            <a:noAutofit/>
          </a:bodyPr>
          <a:lstStyle/>
          <a:p>
            <a:r>
              <a:rPr lang="en-US" sz="2400" b="1" dirty="0"/>
              <a:t>“A launch control center offer, who was in an underground capsule, discovered status was interfering with radio transmission. While he was attempting to clear the problem, personnel on the surface reported seeing a UFO with a red light high in the sky. At the same time, a radar crew picked up the object at a height estimated at 100,000 feet…”</a:t>
            </a:r>
          </a:p>
          <a:p>
            <a:r>
              <a:rPr lang="en-US" sz="2400" b="1" dirty="0"/>
              <a:t>“…A second F84 was sent aloft and directed toward the UFO, which still showed on ground radar. After several minutes, the pilot reported seeing an object with a light of varying intensities that alternated from white to green. While the pilot was pursuing the UFO, he noted that his gunsight light had flash on, indicating that his plane's radar was picking up a target. The object was directly ahead of his aircraft, but at a slightly greater </a:t>
            </a:r>
            <a:r>
              <a:rPr lang="en-US" sz="2400" b="1" dirty="0" err="1"/>
              <a:t>atltitude</a:t>
            </a:r>
            <a:r>
              <a:rPr lang="en-US" sz="2400" b="1" dirty="0"/>
              <a:t>. It then climbed very rapidly. (</a:t>
            </a:r>
            <a:r>
              <a:rPr lang="en-US" sz="2400" b="1" dirty="0">
                <a:hlinkClick r:id="rId2"/>
              </a:rPr>
              <a:t>Minot Daily News</a:t>
            </a:r>
            <a:r>
              <a:rPr lang="en-US" sz="2400" b="1" dirty="0"/>
              <a:t>)</a:t>
            </a:r>
          </a:p>
        </p:txBody>
      </p:sp>
    </p:spTree>
    <p:extLst>
      <p:ext uri="{BB962C8B-B14F-4D97-AF65-F5344CB8AC3E}">
        <p14:creationId xmlns:p14="http://schemas.microsoft.com/office/powerpoint/2010/main" val="2280497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fontScale="90000"/>
          </a:bodyPr>
          <a:lstStyle/>
          <a:p>
            <a:r>
              <a:rPr lang="en-US" sz="4800" b="1" dirty="0">
                <a:latin typeface="Roboto" panose="02000000000000000000" pitchFamily="2" charset="0"/>
                <a:ea typeface="Roboto" panose="02000000000000000000" pitchFamily="2" charset="0"/>
              </a:rPr>
              <a:t>Do nuclear facilities attract </a:t>
            </a:r>
            <a:r>
              <a:rPr lang="en-US" sz="4800" b="1" dirty="0" err="1">
                <a:latin typeface="Roboto" panose="02000000000000000000" pitchFamily="2" charset="0"/>
                <a:ea typeface="Roboto" panose="02000000000000000000" pitchFamily="2" charset="0"/>
              </a:rPr>
              <a:t>ufos</a:t>
            </a:r>
            <a:r>
              <a:rPr lang="en-US" sz="4800" b="1" dirty="0">
                <a:latin typeface="Roboto" panose="02000000000000000000" pitchFamily="2" charset="0"/>
                <a:ea typeface="Roboto" panose="02000000000000000000" pitchFamily="2" charset="0"/>
              </a:rPr>
              <a:t>?</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2142067"/>
            <a:ext cx="10893286" cy="4338245"/>
          </a:xfrm>
          <a:effectLst>
            <a:outerShdw blurRad="50800" dist="38100" dir="2700000" algn="tl" rotWithShape="0">
              <a:prstClr val="black">
                <a:alpha val="70000"/>
              </a:prstClr>
            </a:outerShdw>
          </a:effectLst>
        </p:spPr>
        <p:txBody>
          <a:bodyPr>
            <a:noAutofit/>
          </a:bodyPr>
          <a:lstStyle/>
          <a:p>
            <a:r>
              <a:rPr lang="en-US" sz="2000" b="1" dirty="0"/>
              <a:t>“The answer about whether nuclear facilities attract UFOs appears to be “yes.”  There is an excess of 3,051 UFO reports for nuclear site counties above what would have been predicted based on the non-nuclear counties. For close encounters, there is an excess of 568 close encounter reports over what should have been expected based on other UFO reporting dynamics.”</a:t>
            </a:r>
          </a:p>
          <a:p>
            <a:r>
              <a:rPr lang="en-US" sz="2000" b="1" dirty="0"/>
              <a:t>“So, we are left with a somewhat troubling finding.  Apparently, UFO reports do occur more frequently in the vicinity of nuclear sites, after controlling for population and the region of the country. Given that the motives of the intelligences behind UFOs, assuming that UFOs are intelligently controlled, are not well known, we should be concerned. ”</a:t>
            </a:r>
          </a:p>
          <a:p>
            <a:r>
              <a:rPr lang="en-US" sz="2000" b="1" dirty="0"/>
              <a:t>“Given the long history of UFO incursions at sensitive, highly-restricted nuclear facilities; and given that the events of September 11, 2001 have drawn attention to the vulnerability of nuclear power plants to terrorist acts, it would seem to behoove national security agencies to re-direct some attention to the issue of UFOs entering restricted air space over nuclear facilities.”   (</a:t>
            </a:r>
            <a:r>
              <a:rPr lang="en-US" sz="2000" b="1" dirty="0">
                <a:hlinkClick r:id="rId2"/>
              </a:rPr>
              <a:t>CUFON</a:t>
            </a:r>
            <a:r>
              <a:rPr lang="en-US" sz="2000" b="1" dirty="0"/>
              <a:t>)</a:t>
            </a:r>
          </a:p>
        </p:txBody>
      </p:sp>
    </p:spTree>
    <p:extLst>
      <p:ext uri="{BB962C8B-B14F-4D97-AF65-F5344CB8AC3E}">
        <p14:creationId xmlns:p14="http://schemas.microsoft.com/office/powerpoint/2010/main" val="29620887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MINOT AFB (1966)</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18861"/>
            <a:ext cx="10893286" cy="4572000"/>
          </a:xfrm>
          <a:effectLst>
            <a:outerShdw blurRad="50800" dist="38100" dir="2700000" algn="tl" rotWithShape="0">
              <a:prstClr val="black">
                <a:alpha val="70000"/>
              </a:prstClr>
            </a:outerShdw>
          </a:effectLst>
        </p:spPr>
        <p:txBody>
          <a:bodyPr>
            <a:noAutofit/>
          </a:bodyPr>
          <a:lstStyle/>
          <a:p>
            <a:r>
              <a:rPr lang="en-US" sz="2400" b="1" dirty="0"/>
              <a:t>“Capt. David D. </a:t>
            </a:r>
            <a:r>
              <a:rPr lang="en-US" sz="2400" b="1" dirty="0" err="1"/>
              <a:t>Schindele</a:t>
            </a:r>
            <a:r>
              <a:rPr lang="en-US" sz="2400" b="1" dirty="0"/>
              <a:t> was a Minuteman I intercontinental ballistic missile launch crew commander in the Minot Air Force Base missile field when he experienced a situation in which a flying object took down all 10 of the nuclear-tipped missiles he was responsible for, causing them to be </a:t>
            </a:r>
            <a:r>
              <a:rPr lang="en-US" sz="2400" b="1" dirty="0" err="1"/>
              <a:t>unlaunchable</a:t>
            </a:r>
            <a:r>
              <a:rPr lang="en-US" sz="2400" b="1" dirty="0"/>
              <a:t>.”</a:t>
            </a:r>
          </a:p>
          <a:p>
            <a:endParaRPr lang="en-US" sz="2400" b="1" dirty="0"/>
          </a:p>
          <a:p>
            <a:r>
              <a:rPr lang="en-US" sz="2400" b="1" dirty="0"/>
              <a:t>“About 35 years after my Minot incident and learning about an identical incident experienced by another </a:t>
            </a:r>
            <a:r>
              <a:rPr lang="en-US" sz="2400" b="1" dirty="0" err="1"/>
              <a:t>missileer</a:t>
            </a:r>
            <a:r>
              <a:rPr lang="en-US" sz="2400" b="1" dirty="0"/>
              <a:t> (Capt. Robert Salas) connected to Malmstrom AFB in Montana, which was during the same general timeframe as my incident, I then contemplated coming forth with the 'truth,’.” (</a:t>
            </a:r>
            <a:r>
              <a:rPr lang="en-US" sz="2400" b="1" dirty="0">
                <a:hlinkClick r:id="rId2"/>
              </a:rPr>
              <a:t>Bismarck Tribune</a:t>
            </a:r>
            <a:r>
              <a:rPr lang="en-US" sz="2400" b="1" dirty="0"/>
              <a:t>)</a:t>
            </a:r>
          </a:p>
        </p:txBody>
      </p:sp>
    </p:spTree>
    <p:extLst>
      <p:ext uri="{BB962C8B-B14F-4D97-AF65-F5344CB8AC3E}">
        <p14:creationId xmlns:p14="http://schemas.microsoft.com/office/powerpoint/2010/main" val="2244510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Ellsworth AFB (1966)</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2142067"/>
            <a:ext cx="10893286" cy="4248794"/>
          </a:xfrm>
          <a:effectLst>
            <a:outerShdw blurRad="50800" dist="38100" dir="2700000" algn="tl" rotWithShape="0">
              <a:prstClr val="black">
                <a:alpha val="70000"/>
              </a:prstClr>
            </a:outerShdw>
          </a:effectLst>
        </p:spPr>
        <p:txBody>
          <a:bodyPr>
            <a:noAutofit/>
          </a:bodyPr>
          <a:lstStyle/>
          <a:p>
            <a:r>
              <a:rPr lang="en-US" sz="2000" b="1" dirty="0"/>
              <a:t>“Staff Sergeant Albert </a:t>
            </a:r>
            <a:r>
              <a:rPr lang="en-US" sz="2000" b="1" dirty="0" err="1"/>
              <a:t>Spodnik</a:t>
            </a:r>
            <a:r>
              <a:rPr lang="en-US" sz="2000" b="1" dirty="0"/>
              <a:t>, retired from the U.S. Air Force, testifies that he, along with someone else with his team, was sent to correct an electrical malfunction that rendered the Minuteman I missile temporarily inoperable. After fixing the problem, the two learned that an armed Air Force Security Alert Team had been sent to investigate a triggered security alarm near another launch facility that had also mysteriously lost power. The team arrived to find an unusual object sitting within the security fence that surrounded the missile silo. The object appeared to glow with a very bright light, at which point the Flight Security Controller notified Juliet Flight’s Launch Commander about the situation.</a:t>
            </a:r>
          </a:p>
          <a:p>
            <a:r>
              <a:rPr lang="en-US" sz="2000" b="1" dirty="0" err="1"/>
              <a:t>Spodnik</a:t>
            </a:r>
            <a:r>
              <a:rPr lang="en-US" sz="2000" b="1" dirty="0"/>
              <a:t>, heard the Launch Commander to order the team to approach the object but they refused. They asked for permission to fire on the object, at which point the Flight Security Controlled yelled ‘Negative! Don’t shoot until you know what’s going on!’ A helicopter was ordered to the sight, and as it approach, the object sped away at an incredible speed.” (</a:t>
            </a:r>
            <a:r>
              <a:rPr lang="en-US" sz="2000" b="1" dirty="0">
                <a:hlinkClick r:id="rId2"/>
              </a:rPr>
              <a:t>Medium</a:t>
            </a:r>
            <a:r>
              <a:rPr lang="en-US" sz="2000" b="1" dirty="0"/>
              <a:t>)</a:t>
            </a:r>
          </a:p>
        </p:txBody>
      </p:sp>
    </p:spTree>
    <p:extLst>
      <p:ext uri="{BB962C8B-B14F-4D97-AF65-F5344CB8AC3E}">
        <p14:creationId xmlns:p14="http://schemas.microsoft.com/office/powerpoint/2010/main" val="36160425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err="1">
                <a:latin typeface="Roboto" panose="02000000000000000000" pitchFamily="2" charset="0"/>
                <a:ea typeface="Roboto" panose="02000000000000000000" pitchFamily="2" charset="0"/>
              </a:rPr>
              <a:t>whiteman</a:t>
            </a:r>
            <a:r>
              <a:rPr lang="en-US" sz="4800" b="1" dirty="0">
                <a:latin typeface="Roboto" panose="02000000000000000000" pitchFamily="2" charset="0"/>
                <a:ea typeface="Roboto" panose="02000000000000000000" pitchFamily="2" charset="0"/>
              </a:rPr>
              <a:t> AFB (1966)</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2142067"/>
            <a:ext cx="10893286" cy="4248794"/>
          </a:xfrm>
          <a:effectLst>
            <a:outerShdw blurRad="50800" dist="38100" dir="2700000" algn="tl" rotWithShape="0">
              <a:prstClr val="black">
                <a:alpha val="70000"/>
              </a:prstClr>
            </a:outerShdw>
          </a:effectLst>
        </p:spPr>
        <p:txBody>
          <a:bodyPr>
            <a:noAutofit/>
          </a:bodyPr>
          <a:lstStyle/>
          <a:p>
            <a:r>
              <a:rPr lang="en-US" sz="2600" b="1" dirty="0"/>
              <a:t>“At Whiteman Air Force base in Missouri, an anonymous soldier reported a call from Wing Security controller asking him to tune his radio to the base frequency, at which point he began to listen to a series of events involving a missile site losing power and a strike team being deployed to see a flying saucer hovering over the site. The device slowly began to depart, passing over missile sites and causing them to lose power as it did so.” (</a:t>
            </a:r>
            <a:r>
              <a:rPr lang="en-US" sz="2600" b="1" dirty="0">
                <a:hlinkClick r:id="rId2"/>
              </a:rPr>
              <a:t>Medium</a:t>
            </a:r>
            <a:r>
              <a:rPr lang="en-US" sz="2600" b="1" dirty="0"/>
              <a:t>)</a:t>
            </a:r>
          </a:p>
        </p:txBody>
      </p:sp>
    </p:spTree>
    <p:extLst>
      <p:ext uri="{BB962C8B-B14F-4D97-AF65-F5344CB8AC3E}">
        <p14:creationId xmlns:p14="http://schemas.microsoft.com/office/powerpoint/2010/main" val="6125813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Warren AFB (1965)</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68557"/>
            <a:ext cx="10893286" cy="4522304"/>
          </a:xfrm>
          <a:effectLst>
            <a:outerShdw blurRad="50800" dist="38100" dir="2700000" algn="tl" rotWithShape="0">
              <a:prstClr val="black">
                <a:alpha val="70000"/>
              </a:prstClr>
            </a:outerShdw>
          </a:effectLst>
        </p:spPr>
        <p:txBody>
          <a:bodyPr>
            <a:noAutofit/>
          </a:bodyPr>
          <a:lstStyle/>
          <a:p>
            <a:r>
              <a:rPr lang="en-US" sz="2000" b="1" dirty="0"/>
              <a:t>Retired launch officer John F. "Jay" Earnshaw : “I was a Captain, a Missile Combat Crew Commander or, early on, a Deputy Commander, primarily at Echo Flight. We did have [UFO] sightings at Echo Flight. There were times that our security forces up above would report strange things. Lights in the sky. Because I was a missile commander, the security people were required to call down to the capsule and report anything unusual going on up there.”</a:t>
            </a:r>
          </a:p>
          <a:p>
            <a:r>
              <a:rPr lang="en-US" sz="2000" b="1" dirty="0"/>
              <a:t>"The information we got about the UFOs was that none of them came inside the fenced area [around the Echo Launch Control Facility], and none of them touched-down in the area outside the fence. As reported by the on-duty security controller, the lights visible from Echo Flight would have extended from the northwest to the southeast. So they were all just strange aerial lights, making no noise, that would stack on top of one another and then just disappear."</a:t>
            </a:r>
          </a:p>
          <a:p>
            <a:r>
              <a:rPr lang="en-US" sz="2000" b="1" dirty="0"/>
              <a:t>"The security people described them as oblong or, from the correct perspective, disc-like. No reported markings or navigation lights. If a color was reported, it was usually reddish or orange-</a:t>
            </a:r>
            <a:r>
              <a:rPr lang="en-US" sz="2000" b="1" dirty="0" err="1"/>
              <a:t>ish</a:t>
            </a:r>
            <a:r>
              <a:rPr lang="en-US" sz="2000" b="1" dirty="0"/>
              <a:t> shades. They were reported as 'aloft' or 'up in the air' but I don't recall any mention of altitude—no reliable estimated distance other than 'close.'"(</a:t>
            </a:r>
            <a:r>
              <a:rPr lang="en-US" sz="2000" b="1" dirty="0">
                <a:hlinkClick r:id="rId2"/>
              </a:rPr>
              <a:t>Robert Hastings</a:t>
            </a:r>
            <a:r>
              <a:rPr lang="en-US" sz="2000" b="1" dirty="0"/>
              <a:t>)</a:t>
            </a:r>
          </a:p>
        </p:txBody>
      </p:sp>
    </p:spTree>
    <p:extLst>
      <p:ext uri="{BB962C8B-B14F-4D97-AF65-F5344CB8AC3E}">
        <p14:creationId xmlns:p14="http://schemas.microsoft.com/office/powerpoint/2010/main" val="8949631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1422780"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Vandenberg </a:t>
            </a:r>
            <a:r>
              <a:rPr lang="en-US" sz="4800" b="1" dirty="0" err="1">
                <a:latin typeface="Roboto" panose="02000000000000000000" pitchFamily="2" charset="0"/>
                <a:ea typeface="Roboto" panose="02000000000000000000" pitchFamily="2" charset="0"/>
              </a:rPr>
              <a:t>afb</a:t>
            </a:r>
            <a:r>
              <a:rPr lang="en-US" sz="4800" b="1" dirty="0">
                <a:latin typeface="Roboto" panose="02000000000000000000" pitchFamily="2" charset="0"/>
                <a:ea typeface="Roboto" panose="02000000000000000000" pitchFamily="2" charset="0"/>
              </a:rPr>
              <a:t> (1964)</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fontScale="77500" lnSpcReduction="20000"/>
          </a:bodyPr>
          <a:lstStyle/>
          <a:p>
            <a:r>
              <a:rPr lang="en-US" sz="2800" b="1" dirty="0"/>
              <a:t>An Atlas ICBM launched from the USAF Western Missile Testing Range at Vandenberg Air Force Base in California was reportedly interfered while in flight by a UAP, which damaged the missile and destabilized its trajectory.</a:t>
            </a:r>
          </a:p>
          <a:p>
            <a:r>
              <a:rPr lang="en-US" sz="2800" b="1" dirty="0"/>
              <a:t>“[The UAP] circumnavigated the warhead while emitting four very distinct and bright flashes of very intense white light, hitting the warhead at approximately the four cardinal points of the compass as it related to the long cylindrical shape of the nosecone. These flashes were so intense that each strike on the warhead caused the image orthicon (television) tube to bloom or form a halo around each light burst. Following this unearthly display, the strange craft departed in the direction from which it came. Jacobs noted that the shape of the object was the classic saucer. On top, in the center of the disc, was a dome from which the four bright flashes of light emanated.”</a:t>
            </a:r>
          </a:p>
          <a:p>
            <a:r>
              <a:rPr lang="en-US" sz="2800" b="1" dirty="0"/>
              <a:t>“The warhead's trajectory was disrupted by the ‘attack’. It malfunctioned, tumbling out of control into the Pacific, hundreds of miles short of where the Nike-Zeus was to intercept it in a crucial test of our missile defense capabilities.” (</a:t>
            </a:r>
            <a:r>
              <a:rPr lang="en-US" sz="2800" b="1" dirty="0">
                <a:hlinkClick r:id="rId2"/>
              </a:rPr>
              <a:t>USUFO Center</a:t>
            </a:r>
            <a:r>
              <a:rPr lang="en-US" sz="2800" b="1" dirty="0"/>
              <a:t>)</a:t>
            </a:r>
          </a:p>
        </p:txBody>
      </p:sp>
    </p:spTree>
    <p:extLst>
      <p:ext uri="{BB962C8B-B14F-4D97-AF65-F5344CB8AC3E}">
        <p14:creationId xmlns:p14="http://schemas.microsoft.com/office/powerpoint/2010/main" val="10751316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1422780"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KIRTLAND </a:t>
            </a:r>
            <a:r>
              <a:rPr lang="en-US" sz="4800" b="1" dirty="0" err="1">
                <a:latin typeface="Roboto" panose="02000000000000000000" pitchFamily="2" charset="0"/>
                <a:ea typeface="Roboto" panose="02000000000000000000" pitchFamily="2" charset="0"/>
              </a:rPr>
              <a:t>afb</a:t>
            </a:r>
            <a:r>
              <a:rPr lang="en-US" sz="4800" b="1" dirty="0">
                <a:latin typeface="Roboto" panose="02000000000000000000" pitchFamily="2" charset="0"/>
                <a:ea typeface="Roboto" panose="02000000000000000000" pitchFamily="2" charset="0"/>
              </a:rPr>
              <a:t> (1964)</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fontScale="70000" lnSpcReduction="20000"/>
          </a:bodyPr>
          <a:lstStyle/>
          <a:p>
            <a:r>
              <a:rPr lang="en-US" sz="2800" b="1" dirty="0"/>
              <a:t>“Two Civil Aeronautics Administration controllers in the tower at Kirtland AFB, R. M. </a:t>
            </a:r>
            <a:r>
              <a:rPr lang="en-US" sz="2800" b="1" dirty="0" err="1"/>
              <a:t>Kaser</a:t>
            </a:r>
            <a:r>
              <a:rPr lang="en-US" sz="2800" b="1" dirty="0"/>
              <a:t> and E. G. Brink, noticed a white light travelling eastwards across the airfield. The light appeared to </a:t>
            </a:r>
            <a:r>
              <a:rPr lang="en-US" sz="2800" b="1" dirty="0" err="1"/>
              <a:t>manoeuvre</a:t>
            </a:r>
            <a:r>
              <a:rPr lang="en-US" sz="2800" b="1" dirty="0"/>
              <a:t> and a brief radar contact was confirmed before the men saw a dark object descend steeply at the end of Runway 26. The object proceeded to cross the airfield at a moderate speed and a height of a few tens of feet; through binoculars, it appeared to be around 15–20 feet tall, vertically elongated and egg-shaped, with a single white light in its base. It came to within 3000 feet of the tower before hovering for a period of up to a minute; it then moved eastwards to the base boundary before suddenly climbing at high speed into the overcast.”</a:t>
            </a:r>
          </a:p>
          <a:p>
            <a:r>
              <a:rPr lang="en-US" sz="2800" b="1" dirty="0"/>
              <a:t>“At this point, </a:t>
            </a:r>
            <a:r>
              <a:rPr lang="en-US" sz="2800" b="1" dirty="0" err="1"/>
              <a:t>Kaser</a:t>
            </a:r>
            <a:r>
              <a:rPr lang="en-US" sz="2800" b="1" dirty="0"/>
              <a:t> and Brink called the Albuquerque Radar Approach Control unit, who were able to confirm a target moving eastwards in the expected area. It turned south, moving (according to </a:t>
            </a:r>
            <a:r>
              <a:rPr lang="en-US" sz="2800" b="1" dirty="0" err="1"/>
              <a:t>Kaser</a:t>
            </a:r>
            <a:r>
              <a:rPr lang="en-US" sz="2800" b="1" dirty="0"/>
              <a:t>) at a very high speed, before orbiting in the vicinity of the Albuquerque Low Frequency Range Station for a number of minutes. The target then moved back north towards Kirtland, hovering over the outer marker south of the main north–south runway. It finally took up position half a mile behind a C-46 leaving the base and followed it for around 14 miles before again hovering over the outer marker and fading. The total period of radar contact lasted around 20 minutes.” (</a:t>
            </a:r>
            <a:r>
              <a:rPr lang="en-US" sz="2800" b="1" dirty="0">
                <a:hlinkClick r:id="rId2"/>
              </a:rPr>
              <a:t>Wikipedia</a:t>
            </a:r>
            <a:r>
              <a:rPr lang="en-US" sz="2800" b="1" dirty="0"/>
              <a:t>)</a:t>
            </a:r>
          </a:p>
        </p:txBody>
      </p:sp>
    </p:spTree>
    <p:extLst>
      <p:ext uri="{BB962C8B-B14F-4D97-AF65-F5344CB8AC3E}">
        <p14:creationId xmlns:p14="http://schemas.microsoft.com/office/powerpoint/2010/main" val="3109000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NEVADA </a:t>
            </a:r>
            <a:r>
              <a:rPr lang="en-US" sz="4800" b="1" dirty="0" err="1">
                <a:latin typeface="Roboto" panose="02000000000000000000" pitchFamily="2" charset="0"/>
                <a:ea typeface="Roboto" panose="02000000000000000000" pitchFamily="2" charset="0"/>
              </a:rPr>
              <a:t>TeST</a:t>
            </a:r>
            <a:r>
              <a:rPr lang="en-US" sz="4800" b="1" dirty="0">
                <a:latin typeface="Roboto" panose="02000000000000000000" pitchFamily="2" charset="0"/>
                <a:ea typeface="Roboto" panose="02000000000000000000" pitchFamily="2" charset="0"/>
              </a:rPr>
              <a:t> SITE (1955)</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636295"/>
            <a:ext cx="10893286" cy="5135077"/>
          </a:xfrm>
          <a:effectLst>
            <a:outerShdw blurRad="50800" dist="38100" dir="2700000" algn="tl" rotWithShape="0">
              <a:prstClr val="black">
                <a:alpha val="70000"/>
              </a:prstClr>
            </a:outerShdw>
          </a:effectLst>
        </p:spPr>
        <p:txBody>
          <a:bodyPr>
            <a:noAutofit/>
          </a:bodyPr>
          <a:lstStyle/>
          <a:p>
            <a:r>
              <a:rPr lang="en-US" sz="2600" b="1" dirty="0"/>
              <a:t>“In 1955, 14 A-bombs were detonated as part of Operation Teapot at the Nevada test site, witnessed by thousands of military personnel in trenches, and by thousands of test site employees. But there were other observers as well. ‘It was what we called flying saucers. They were pretty prevalent at the test site back then,’ said a former test site photographer.”</a:t>
            </a:r>
          </a:p>
          <a:p>
            <a:r>
              <a:rPr lang="en-US" sz="2600" b="1" dirty="0"/>
              <a:t>At least a dozen former test site employees have told similar stories about unknown aircraft showing up hours or days after an atomic blast.” (</a:t>
            </a:r>
            <a:r>
              <a:rPr lang="en-US" sz="2600" b="1" dirty="0">
                <a:hlinkClick r:id="rId2"/>
              </a:rPr>
              <a:t>George Knapp</a:t>
            </a:r>
            <a:r>
              <a:rPr lang="en-US" sz="2600" b="1" dirty="0"/>
              <a:t>)</a:t>
            </a:r>
          </a:p>
        </p:txBody>
      </p:sp>
    </p:spTree>
    <p:extLst>
      <p:ext uri="{BB962C8B-B14F-4D97-AF65-F5344CB8AC3E}">
        <p14:creationId xmlns:p14="http://schemas.microsoft.com/office/powerpoint/2010/main" val="33205501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Great FALLS / </a:t>
            </a:r>
            <a:r>
              <a:rPr lang="en-US" sz="4800" b="1" dirty="0" err="1">
                <a:latin typeface="Roboto" panose="02000000000000000000" pitchFamily="2" charset="0"/>
                <a:ea typeface="Roboto" panose="02000000000000000000" pitchFamily="2" charset="0"/>
              </a:rPr>
              <a:t>Malstrom</a:t>
            </a:r>
            <a:r>
              <a:rPr lang="en-US" sz="4800" b="1" dirty="0">
                <a:latin typeface="Roboto" panose="02000000000000000000" pitchFamily="2" charset="0"/>
                <a:ea typeface="Roboto" panose="02000000000000000000" pitchFamily="2" charset="0"/>
              </a:rPr>
              <a:t> (1950)</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636295"/>
            <a:ext cx="10893286" cy="5135077"/>
          </a:xfrm>
          <a:effectLst>
            <a:outerShdw blurRad="50800" dist="38100" dir="2700000" algn="tl" rotWithShape="0">
              <a:prstClr val="black">
                <a:alpha val="70000"/>
              </a:prstClr>
            </a:outerShdw>
          </a:effectLst>
        </p:spPr>
        <p:txBody>
          <a:bodyPr>
            <a:noAutofit/>
          </a:bodyPr>
          <a:lstStyle/>
          <a:p>
            <a:r>
              <a:rPr lang="en-US" sz="2000" b="1" dirty="0"/>
              <a:t>“A bright flash caught Mariana's eye and, according to his reports, he saw two bright silvery objects, rotating while flying over Great Falls at a speed he estimated to be two hundred to four hundred miles per hour. Mariana ran to his car to retrieve his 16 mm movie camera and filmed the UFOs for sixteen seconds.”</a:t>
            </a:r>
          </a:p>
          <a:p>
            <a:r>
              <a:rPr lang="en-US" sz="2000" b="1" dirty="0"/>
              <a:t>“At Wright-Patterson AFB the film was briefly examined and determined to be the reflections from two F-94 jet fighters that were known to be flying over Great Falls at the time of Mariana's sighting. Controversy soon arose when Mariana claimed that the first thirty-five frames of his film - which he said most clearly showed the UFOs as rotating disks - were missing. People in the Great Falls area who had viewed Mariana's film supported his claims.[10] They claimed that the missing frames clearly showed the UFOs as spinning, metallic disks with a "notch or band" along their outer edges.”</a:t>
            </a:r>
          </a:p>
          <a:p>
            <a:r>
              <a:rPr lang="en-US" sz="2000" b="1" dirty="0"/>
              <a:t>“In July 1952, Captain </a:t>
            </a:r>
            <a:r>
              <a:rPr lang="en-US" sz="2000" b="1" dirty="0" err="1"/>
              <a:t>Ruppelt</a:t>
            </a:r>
            <a:r>
              <a:rPr lang="en-US" sz="2000" b="1" dirty="0"/>
              <a:t> was able to convince Mariana to let the Air Force see the film again for a more detailed analysis. The film analysts at Wright-Patterson AFB concluded that the objects in Mariana's film were not ‘birds, balloons, or meteors’. The original conclusion - that the objects were reflections from the F-94 jets - was also ruled out.” (</a:t>
            </a:r>
            <a:r>
              <a:rPr lang="en-US" sz="2000" b="1" dirty="0">
                <a:hlinkClick r:id="rId2"/>
              </a:rPr>
              <a:t>Wikipedia</a:t>
            </a:r>
            <a:r>
              <a:rPr lang="en-US" sz="2000" b="1" dirty="0"/>
              <a:t>)</a:t>
            </a:r>
          </a:p>
        </p:txBody>
      </p:sp>
    </p:spTree>
    <p:extLst>
      <p:ext uri="{BB962C8B-B14F-4D97-AF65-F5344CB8AC3E}">
        <p14:creationId xmlns:p14="http://schemas.microsoft.com/office/powerpoint/2010/main" val="21793591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Oak ridge (1949)</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636295"/>
            <a:ext cx="10893286" cy="5135077"/>
          </a:xfrm>
          <a:effectLst>
            <a:outerShdw blurRad="50800" dist="38100" dir="2700000" algn="tl" rotWithShape="0">
              <a:prstClr val="black">
                <a:alpha val="70000"/>
              </a:prstClr>
            </a:outerShdw>
          </a:effectLst>
        </p:spPr>
        <p:txBody>
          <a:bodyPr>
            <a:noAutofit/>
          </a:bodyPr>
          <a:lstStyle/>
          <a:p>
            <a:r>
              <a:rPr lang="en-US" sz="2400" b="1" dirty="0"/>
              <a:t>“On 22 June 1949, Officials of the OSI, Knoxville Tennessee, informed this Agent that on Sunday, 19 June 1949, at 1200 hours, a “flying saucer” was signed at Oak Ridge, Tennessee. The “flying saucer” consisted of 3 objects, was sighted at approximately 1000 ft. altitude…”</a:t>
            </a:r>
          </a:p>
          <a:p>
            <a:r>
              <a:rPr lang="en-US" sz="2400" b="1" dirty="0"/>
              <a:t>“It was described as consisting of two identical rectangular-shaped objects which appear to be coordinated in movement and which moved in a wave-like motion. The third object was circular in shape and appeared to be in level flight between the two rectangular objects. The rectangular objects appeared to be bright metal on top but dark underneath, while the color of the circular object was the same as that of frosted glass.” (</a:t>
            </a:r>
            <a:r>
              <a:rPr lang="en-US" sz="2400" b="1" dirty="0">
                <a:hlinkClick r:id="rId2"/>
              </a:rPr>
              <a:t>Project Blue Book</a:t>
            </a:r>
            <a:r>
              <a:rPr lang="en-US" sz="2400" b="1" dirty="0"/>
              <a:t>)</a:t>
            </a:r>
          </a:p>
        </p:txBody>
      </p:sp>
    </p:spTree>
    <p:extLst>
      <p:ext uri="{BB962C8B-B14F-4D97-AF65-F5344CB8AC3E}">
        <p14:creationId xmlns:p14="http://schemas.microsoft.com/office/powerpoint/2010/main" val="26769285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Killeen </a:t>
            </a:r>
            <a:r>
              <a:rPr lang="en-US" sz="4800" b="1" dirty="0" err="1">
                <a:latin typeface="Roboto" panose="02000000000000000000" pitchFamily="2" charset="0"/>
                <a:ea typeface="Roboto" panose="02000000000000000000" pitchFamily="2" charset="0"/>
              </a:rPr>
              <a:t>afb</a:t>
            </a:r>
            <a:r>
              <a:rPr lang="en-US" sz="4800" b="1" dirty="0">
                <a:latin typeface="Roboto" panose="02000000000000000000" pitchFamily="2" charset="0"/>
                <a:ea typeface="Roboto" panose="02000000000000000000" pitchFamily="2" charset="0"/>
              </a:rPr>
              <a:t> (1949)</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636295"/>
            <a:ext cx="10893286" cy="5135077"/>
          </a:xfrm>
          <a:effectLst>
            <a:outerShdw blurRad="50800" dist="38100" dir="2700000" algn="tl" rotWithShape="0">
              <a:prstClr val="black">
                <a:alpha val="70000"/>
              </a:prstClr>
            </a:outerShdw>
          </a:effectLst>
        </p:spPr>
        <p:txBody>
          <a:bodyPr>
            <a:noAutofit/>
          </a:bodyPr>
          <a:lstStyle/>
          <a:p>
            <a:r>
              <a:rPr lang="en-US" sz="2800" b="1" dirty="0"/>
              <a:t>“Army Sgt. Hubert Vickery and PFC John Ransom on patrol at the AFSWP (Armed Forces Special Weapons Project) nuclear weapons storage site saw a blue-white oblong object hovering near the area, followed by sightings by Army patrols shortly thereafter.”</a:t>
            </a:r>
          </a:p>
          <a:p>
            <a:r>
              <a:rPr lang="en-US" sz="2800" b="1" dirty="0"/>
              <a:t>Nearly a dozen sightings of objects were seen over the following 2 months at Camp Hood / Killeen AFB from March to June 1949, consisting of a variety of reported shapes, colors &amp; sizes. Metallic cone &amp; cigar shapes and </a:t>
            </a:r>
            <a:r>
              <a:rPr lang="en-US" sz="2800" b="1" dirty="0" err="1"/>
              <a:t>diamon</a:t>
            </a:r>
            <a:r>
              <a:rPr lang="en-US" sz="2800" b="1" dirty="0"/>
              <a:t>-shaped lights in the sky were repeatedly described. (</a:t>
            </a:r>
            <a:r>
              <a:rPr lang="en-US" sz="2800" b="1" dirty="0">
                <a:hlinkClick r:id="rId2"/>
              </a:rPr>
              <a:t>Medium</a:t>
            </a:r>
            <a:r>
              <a:rPr lang="en-US" sz="2800" b="1" dirty="0"/>
              <a:t>)</a:t>
            </a:r>
          </a:p>
        </p:txBody>
      </p:sp>
    </p:spTree>
    <p:extLst>
      <p:ext uri="{BB962C8B-B14F-4D97-AF65-F5344CB8AC3E}">
        <p14:creationId xmlns:p14="http://schemas.microsoft.com/office/powerpoint/2010/main" val="3199640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err="1">
                <a:latin typeface="Roboto" panose="02000000000000000000" pitchFamily="2" charset="0"/>
                <a:ea typeface="Roboto" panose="02000000000000000000" pitchFamily="2" charset="0"/>
              </a:rPr>
              <a:t>Uap</a:t>
            </a:r>
            <a:r>
              <a:rPr lang="en-US" sz="4800" b="1" dirty="0">
                <a:latin typeface="Roboto" panose="02000000000000000000" pitchFamily="2" charset="0"/>
                <a:ea typeface="Roboto" panose="02000000000000000000" pitchFamily="2" charset="0"/>
              </a:rPr>
              <a:t> naval nuclear incursions</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2142067"/>
            <a:ext cx="10893286" cy="4338245"/>
          </a:xfrm>
          <a:effectLst>
            <a:outerShdw blurRad="50800" dist="38100" dir="2700000" algn="tl" rotWithShape="0">
              <a:prstClr val="black">
                <a:alpha val="70000"/>
              </a:prstClr>
            </a:outerShdw>
          </a:effectLst>
        </p:spPr>
        <p:txBody>
          <a:bodyPr>
            <a:noAutofit/>
          </a:bodyPr>
          <a:lstStyle/>
          <a:p>
            <a:r>
              <a:rPr lang="en-US" sz="2000" b="1" dirty="0"/>
              <a:t>As I've reported, the Navy is front and center here for a simple reason: its nuclear platforms keep attracting UFOs.... UFOs tend, since the late 1940s, to appear near military nuclear weapons sites and nuclear powered platforms, such as the Navy's aircraft carriers and submarine forces. The ‘potential threat’ here is that the UFOs can detect and intercept these platforms on land, on sea, or undersea, and with impunity.” (</a:t>
            </a:r>
            <a:r>
              <a:rPr lang="en-US" sz="2000" b="1" dirty="0">
                <a:hlinkClick r:id="rId2"/>
              </a:rPr>
              <a:t>Tom Rogan – WA Examiner</a:t>
            </a:r>
            <a:r>
              <a:rPr lang="en-US" sz="2000" b="1" dirty="0"/>
              <a:t>)</a:t>
            </a:r>
          </a:p>
          <a:p>
            <a:r>
              <a:rPr lang="en-US" sz="2000" b="1" dirty="0"/>
              <a:t>“When you look at all these naval ships out there--let’s take the Nimitz battle carrier fleet for example--in some cases you’re talking about a nuclear footprint probably bigger than most cities. You have a nuclear-powered carrier with aircraft on board that--and then you have nuclear-powered destroyers. You have nuclear-powered submarines, some of those with nuclear weapons on board, or nuclear--certainly nuclear capabilities. I’ll just say that. So, I think--I think, yeah, it shouldn’t be a surprise that maybe there is an increased interest in our capabilities as it relates to our nuclear technology. And the Navy is certainly not immune to that.” (</a:t>
            </a:r>
            <a:r>
              <a:rPr lang="en-US" sz="2000" b="1" dirty="0">
                <a:hlinkClick r:id="rId3"/>
              </a:rPr>
              <a:t>Luis Elizondo -WA Post</a:t>
            </a:r>
            <a:r>
              <a:rPr lang="en-US" sz="2000" b="1" dirty="0"/>
              <a:t>)</a:t>
            </a:r>
          </a:p>
        </p:txBody>
      </p:sp>
    </p:spTree>
    <p:extLst>
      <p:ext uri="{BB962C8B-B14F-4D97-AF65-F5344CB8AC3E}">
        <p14:creationId xmlns:p14="http://schemas.microsoft.com/office/powerpoint/2010/main" val="12677855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Roswell (1947)</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636295"/>
            <a:ext cx="10893286" cy="5135077"/>
          </a:xfrm>
          <a:effectLst>
            <a:outerShdw blurRad="50800" dist="38100" dir="2700000" algn="tl" rotWithShape="0">
              <a:prstClr val="black">
                <a:alpha val="70000"/>
              </a:prstClr>
            </a:outerShdw>
          </a:effectLst>
        </p:spPr>
        <p:txBody>
          <a:bodyPr>
            <a:noAutofit/>
          </a:bodyPr>
          <a:lstStyle/>
          <a:p>
            <a:r>
              <a:rPr lang="en-US" sz="2000" b="1" dirty="0"/>
              <a:t>“On July 8, 1947, RAAF public information officer Walter Haut issued a press release stating that personnel from the field's 509th Operations Group had recovered a "flying disc", which had landed on a ranch near Roswell. The report was immediately picked up by numerous news outlets:[9]</a:t>
            </a:r>
          </a:p>
          <a:p>
            <a:r>
              <a:rPr lang="en-US" sz="2000" b="1" dirty="0"/>
              <a:t>‘The many rumors regarding the flying disc became a reality yesterday when the intelligence office of the 509th Bomb group of the Eighth Air Force, Roswell Army Air Field, was fortunate enough to gain possession of a disc through the cooperation of one of the local ranchers and the sheriff's office of Chaves County.’</a:t>
            </a:r>
          </a:p>
          <a:p>
            <a:r>
              <a:rPr lang="en-US" sz="2000" b="1" dirty="0"/>
              <a:t>‘The flying object landed on a ranch near Roswell sometime last week. Not having phone facilities, the rancher stored the disc until such time as he was able to contact the sheriff's office, who in turn notified Maj. Jesse A. Marcel of the 509th Bomb Group Intelligence Office.’</a:t>
            </a:r>
          </a:p>
          <a:p>
            <a:r>
              <a:rPr lang="en-US" sz="2000" b="1" dirty="0"/>
              <a:t>‘Action was immediately taken and the disc was picked up at the rancher's home. It was inspected at the Roswell Army Air Field and subsequently loaned by Major Marcel to higher headquarters.’”</a:t>
            </a:r>
          </a:p>
          <a:p>
            <a:r>
              <a:rPr lang="en-US" sz="2000" b="1" dirty="0"/>
              <a:t> The Roswell Incident was later reported to be the crash of a US Army Air Balloon (</a:t>
            </a:r>
            <a:r>
              <a:rPr lang="en-US" sz="2000" b="1" dirty="0">
                <a:hlinkClick r:id="rId2"/>
              </a:rPr>
              <a:t>Wikipedia</a:t>
            </a:r>
            <a:r>
              <a:rPr lang="en-US" sz="2000" b="1" dirty="0"/>
              <a:t>)</a:t>
            </a:r>
          </a:p>
        </p:txBody>
      </p:sp>
    </p:spTree>
    <p:extLst>
      <p:ext uri="{BB962C8B-B14F-4D97-AF65-F5344CB8AC3E}">
        <p14:creationId xmlns:p14="http://schemas.microsoft.com/office/powerpoint/2010/main" val="6020070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Hanford nuclear site (1945)</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lnSpcReduction="10000"/>
          </a:bodyPr>
          <a:lstStyle/>
          <a:p>
            <a:r>
              <a:rPr lang="en-US" sz="2800" b="1" dirty="0"/>
              <a:t>”A fireball on thee separate nights buzzes the Hanford plutonium production plant. Members of the Navy Hellcat F6F fighter squadron in Pasco tried to intercept a fireball over the facility. The bright object evaded the planes and zipped away.” (</a:t>
            </a:r>
            <a:r>
              <a:rPr lang="en-US" sz="2800" b="1" dirty="0">
                <a:hlinkClick r:id="rId2"/>
              </a:rPr>
              <a:t>East Oregonian</a:t>
            </a:r>
            <a:r>
              <a:rPr lang="en-US" sz="2800" b="1" dirty="0"/>
              <a:t>)</a:t>
            </a:r>
          </a:p>
          <a:p>
            <a:r>
              <a:rPr lang="en-US" sz="2800" b="1" dirty="0"/>
              <a:t>“Clarence R. “Bud” Clem was a lieutenant junior grade in U.S. Naval Reserves at the time, and at 84 years of age told Hastings in 2009 how he was in the flight tower and assisted with communications between radar operators and the pilot, Lt. Cmdr. Richard Brown. Brown reported chasing a bright ball of fire, according to Clem’s account, but could never catch the thing, which after a few moments zoomed toward Seattle and off radar.” (</a:t>
            </a:r>
            <a:r>
              <a:rPr lang="en-US" sz="2800" b="1" dirty="0">
                <a:hlinkClick r:id="rId3"/>
              </a:rPr>
              <a:t>East Oregonian</a:t>
            </a:r>
            <a:r>
              <a:rPr lang="en-US" sz="2800" b="1" dirty="0"/>
              <a:t>)</a:t>
            </a:r>
          </a:p>
          <a:p>
            <a:pPr marL="0" indent="0">
              <a:buNone/>
            </a:pPr>
            <a:endParaRPr lang="en-US" sz="2800" b="1" dirty="0"/>
          </a:p>
        </p:txBody>
      </p:sp>
    </p:spTree>
    <p:extLst>
      <p:ext uri="{BB962C8B-B14F-4D97-AF65-F5344CB8AC3E}">
        <p14:creationId xmlns:p14="http://schemas.microsoft.com/office/powerpoint/2010/main" val="34099818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43D4D-AE7C-0E42-BC98-D30996FEC0FE}"/>
              </a:ext>
            </a:extLst>
          </p:cNvPr>
          <p:cNvSpPr>
            <a:spLocks noGrp="1"/>
          </p:cNvSpPr>
          <p:nvPr>
            <p:ph type="ctrTitle"/>
          </p:nvPr>
        </p:nvSpPr>
        <p:spPr>
          <a:xfrm>
            <a:off x="393457" y="1761737"/>
            <a:ext cx="11377061" cy="2054889"/>
          </a:xfrm>
          <a:effectLst>
            <a:outerShdw blurRad="50800" dist="38100" dir="2700000" algn="tl" rotWithShape="0">
              <a:prstClr val="black">
                <a:alpha val="69996"/>
              </a:prstClr>
            </a:outerShdw>
          </a:effectLst>
        </p:spPr>
        <p:txBody>
          <a:bodyPr>
            <a:noAutofit/>
          </a:bodyPr>
          <a:lstStyle/>
          <a:p>
            <a:pPr algn="ctr"/>
            <a:r>
              <a:rPr lang="en-US" sz="7500" b="1" dirty="0">
                <a:latin typeface="Roboto" panose="02000000000000000000" pitchFamily="2" charset="0"/>
                <a:ea typeface="Roboto" panose="02000000000000000000" pitchFamily="2" charset="0"/>
              </a:rPr>
              <a:t>MORE RESOURCES</a:t>
            </a:r>
            <a:endParaRPr lang="en-US" sz="7500" baseline="30000" dirty="0"/>
          </a:p>
        </p:txBody>
      </p:sp>
      <p:sp>
        <p:nvSpPr>
          <p:cNvPr id="3" name="Subtitle 2">
            <a:extLst>
              <a:ext uri="{FF2B5EF4-FFF2-40B4-BE49-F238E27FC236}">
                <a16:creationId xmlns:a16="http://schemas.microsoft.com/office/drawing/2014/main" id="{2711D9B2-1D58-BA4A-BE80-F3D373731A50}"/>
              </a:ext>
            </a:extLst>
          </p:cNvPr>
          <p:cNvSpPr>
            <a:spLocks noGrp="1"/>
          </p:cNvSpPr>
          <p:nvPr>
            <p:ph type="subTitle" idx="1"/>
          </p:nvPr>
        </p:nvSpPr>
        <p:spPr>
          <a:xfrm>
            <a:off x="238539" y="6253128"/>
            <a:ext cx="11531979" cy="406090"/>
          </a:xfrm>
          <a:effectLst>
            <a:outerShdw blurRad="50800" dist="38100" dir="2700000" algn="tl" rotWithShape="0">
              <a:prstClr val="black">
                <a:alpha val="69996"/>
              </a:prstClr>
            </a:outerShdw>
          </a:effectLst>
        </p:spPr>
        <p:txBody>
          <a:bodyPr>
            <a:normAutofit/>
          </a:bodyPr>
          <a:lstStyle/>
          <a:p>
            <a:pPr algn="ctr"/>
            <a:r>
              <a:rPr lang="en-US" b="1" dirty="0">
                <a:latin typeface="Roboto" panose="02000000000000000000" pitchFamily="2" charset="0"/>
                <a:ea typeface="Roboto" panose="02000000000000000000" pitchFamily="2" charset="0"/>
              </a:rPr>
              <a:t>Tim </a:t>
            </a:r>
            <a:r>
              <a:rPr lang="en-US" b="1" dirty="0" err="1">
                <a:latin typeface="Roboto" panose="02000000000000000000" pitchFamily="2" charset="0"/>
                <a:ea typeface="Roboto" panose="02000000000000000000" pitchFamily="2" charset="0"/>
              </a:rPr>
              <a:t>ventura</a:t>
            </a:r>
            <a:r>
              <a:rPr lang="en-US" b="1" dirty="0">
                <a:latin typeface="Roboto" panose="02000000000000000000" pitchFamily="2" charset="0"/>
                <a:ea typeface="Roboto" panose="02000000000000000000" pitchFamily="2" charset="0"/>
              </a:rPr>
              <a:t>       																	JULY 18</a:t>
            </a:r>
            <a:r>
              <a:rPr lang="en-US" b="1" baseline="30000" dirty="0">
                <a:latin typeface="Roboto" panose="02000000000000000000" pitchFamily="2" charset="0"/>
                <a:ea typeface="Roboto" panose="02000000000000000000" pitchFamily="2" charset="0"/>
              </a:rPr>
              <a:t>TH</a:t>
            </a:r>
            <a:r>
              <a:rPr lang="en-US" b="1" dirty="0">
                <a:latin typeface="Roboto" panose="02000000000000000000" pitchFamily="2" charset="0"/>
                <a:ea typeface="Roboto" panose="02000000000000000000" pitchFamily="2" charset="0"/>
              </a:rPr>
              <a:t> 2021</a:t>
            </a:r>
          </a:p>
        </p:txBody>
      </p:sp>
    </p:spTree>
    <p:extLst>
      <p:ext uri="{BB962C8B-B14F-4D97-AF65-F5344CB8AC3E}">
        <p14:creationId xmlns:p14="http://schemas.microsoft.com/office/powerpoint/2010/main" val="32586564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UFOS &amp; NUKES (ROBERT HASTINGS)</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a:bodyPr>
          <a:lstStyle/>
          <a:p>
            <a:r>
              <a:rPr lang="en-US" sz="2800" b="1" dirty="0"/>
              <a:t>The book “UFOs and Nukes” by Robert Hastings is available on Amazon. The book is 495 pages long, and literally filled with hundreds of  UAP sighting events at nuclear power plants, weapons depots, processing facilities, naval shipyards, etc. (</a:t>
            </a:r>
            <a:r>
              <a:rPr lang="en-US" sz="2800" b="1" dirty="0">
                <a:hlinkClick r:id="rId2"/>
              </a:rPr>
              <a:t>Amazon</a:t>
            </a:r>
            <a:r>
              <a:rPr lang="en-US" sz="2800" b="1" dirty="0"/>
              <a:t>)</a:t>
            </a:r>
          </a:p>
          <a:p>
            <a:r>
              <a:rPr lang="en-US" sz="2800" b="1" dirty="0"/>
              <a:t>Robert Hastings website also contains a lot of additional sightings, along with links to other materials. (</a:t>
            </a:r>
            <a:r>
              <a:rPr lang="en-US" sz="2800" b="1" dirty="0">
                <a:hlinkClick r:id="rId3"/>
              </a:rPr>
              <a:t>ufohastings.com</a:t>
            </a:r>
            <a:r>
              <a:rPr lang="en-US" sz="2800" b="1" dirty="0"/>
              <a:t>)</a:t>
            </a:r>
          </a:p>
        </p:txBody>
      </p:sp>
    </p:spTree>
    <p:extLst>
      <p:ext uri="{BB962C8B-B14F-4D97-AF65-F5344CB8AC3E}">
        <p14:creationId xmlns:p14="http://schemas.microsoft.com/office/powerpoint/2010/main" val="41249712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Trinity (Jacques </a:t>
            </a:r>
            <a:r>
              <a:rPr lang="en-US" sz="4800" b="1" dirty="0" err="1">
                <a:latin typeface="Roboto" panose="02000000000000000000" pitchFamily="2" charset="0"/>
                <a:ea typeface="Roboto" panose="02000000000000000000" pitchFamily="2" charset="0"/>
              </a:rPr>
              <a:t>vallee</a:t>
            </a:r>
            <a:r>
              <a:rPr lang="en-US" sz="4800" b="1" dirty="0">
                <a:latin typeface="Roboto" panose="02000000000000000000" pitchFamily="2" charset="0"/>
                <a:ea typeface="Roboto" panose="02000000000000000000" pitchFamily="2" charset="0"/>
              </a:rPr>
              <a:t>)</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lnSpcReduction="10000"/>
          </a:bodyPr>
          <a:lstStyle/>
          <a:p>
            <a:r>
              <a:rPr lang="en-US" sz="2800" b="1" dirty="0"/>
              <a:t>"TRINITY: The Best-Kept Secret" was co-authored by Paola Harris and Dr. Jacques F. </a:t>
            </a:r>
            <a:r>
              <a:rPr lang="en-US" sz="2800" b="1" dirty="0" err="1"/>
              <a:t>Vallée</a:t>
            </a:r>
            <a:r>
              <a:rPr lang="en-US" sz="2800" b="1" dirty="0"/>
              <a:t>, and explores the report of  have teamed up to uncover the details of a New Mexico crash in 1945, fully two years before the well-known incident at Roswell and the famous sighting by pilot Kenneth Arnold in 1947. </a:t>
            </a:r>
          </a:p>
          <a:p>
            <a:r>
              <a:rPr lang="en-US" sz="2800" b="1" dirty="0"/>
              <a:t>“The correlation between the crash of the extraordinary object and the explosion of the first atom bomb at White Sands, less than 20 miles away, has been missed. Harris and </a:t>
            </a:r>
            <a:r>
              <a:rPr lang="en-US" sz="2800" b="1" dirty="0" err="1"/>
              <a:t>Vallée</a:t>
            </a:r>
            <a:r>
              <a:rPr lang="en-US" sz="2800" b="1" dirty="0"/>
              <a:t> suggest that the correlation is significant for physical, geographic and biological reasons, quite apart from the obvious strategic implications.” (</a:t>
            </a:r>
            <a:r>
              <a:rPr lang="en-US" sz="2800" b="1" dirty="0">
                <a:hlinkClick r:id="rId2"/>
              </a:rPr>
              <a:t>Amazon</a:t>
            </a:r>
            <a:r>
              <a:rPr lang="en-US" sz="2800" b="1" dirty="0"/>
              <a:t>)</a:t>
            </a:r>
          </a:p>
        </p:txBody>
      </p:sp>
    </p:spTree>
    <p:extLst>
      <p:ext uri="{BB962C8B-B14F-4D97-AF65-F5344CB8AC3E}">
        <p14:creationId xmlns:p14="http://schemas.microsoft.com/office/powerpoint/2010/main" val="2357877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43D4D-AE7C-0E42-BC98-D30996FEC0FE}"/>
              </a:ext>
            </a:extLst>
          </p:cNvPr>
          <p:cNvSpPr>
            <a:spLocks noGrp="1"/>
          </p:cNvSpPr>
          <p:nvPr>
            <p:ph type="ctrTitle"/>
          </p:nvPr>
        </p:nvSpPr>
        <p:spPr>
          <a:xfrm>
            <a:off x="393457" y="1761737"/>
            <a:ext cx="11377061" cy="2054889"/>
          </a:xfrm>
          <a:effectLst>
            <a:outerShdw blurRad="50800" dist="38100" dir="2700000" algn="tl" rotWithShape="0">
              <a:prstClr val="black">
                <a:alpha val="69996"/>
              </a:prstClr>
            </a:outerShdw>
          </a:effectLst>
        </p:spPr>
        <p:txBody>
          <a:bodyPr>
            <a:noAutofit/>
          </a:bodyPr>
          <a:lstStyle/>
          <a:p>
            <a:pPr algn="ctr"/>
            <a:r>
              <a:rPr lang="en-US" sz="7500" b="1" dirty="0">
                <a:latin typeface="Roboto" panose="02000000000000000000" pitchFamily="2" charset="0"/>
                <a:ea typeface="Roboto" panose="02000000000000000000" pitchFamily="2" charset="0"/>
              </a:rPr>
              <a:t>Notable events</a:t>
            </a:r>
            <a:endParaRPr lang="en-US" sz="7500" baseline="30000" dirty="0"/>
          </a:p>
        </p:txBody>
      </p:sp>
      <p:sp>
        <p:nvSpPr>
          <p:cNvPr id="3" name="Subtitle 2">
            <a:extLst>
              <a:ext uri="{FF2B5EF4-FFF2-40B4-BE49-F238E27FC236}">
                <a16:creationId xmlns:a16="http://schemas.microsoft.com/office/drawing/2014/main" id="{2711D9B2-1D58-BA4A-BE80-F3D373731A50}"/>
              </a:ext>
            </a:extLst>
          </p:cNvPr>
          <p:cNvSpPr>
            <a:spLocks noGrp="1"/>
          </p:cNvSpPr>
          <p:nvPr>
            <p:ph type="subTitle" idx="1"/>
          </p:nvPr>
        </p:nvSpPr>
        <p:spPr>
          <a:xfrm>
            <a:off x="238539" y="6253128"/>
            <a:ext cx="11531979" cy="406090"/>
          </a:xfrm>
          <a:effectLst>
            <a:outerShdw blurRad="50800" dist="38100" dir="2700000" algn="tl" rotWithShape="0">
              <a:prstClr val="black">
                <a:alpha val="69996"/>
              </a:prstClr>
            </a:outerShdw>
          </a:effectLst>
        </p:spPr>
        <p:txBody>
          <a:bodyPr>
            <a:normAutofit/>
          </a:bodyPr>
          <a:lstStyle/>
          <a:p>
            <a:pPr algn="ctr"/>
            <a:r>
              <a:rPr lang="en-US" b="1" dirty="0">
                <a:latin typeface="Roboto" panose="02000000000000000000" pitchFamily="2" charset="0"/>
                <a:ea typeface="Roboto" panose="02000000000000000000" pitchFamily="2" charset="0"/>
              </a:rPr>
              <a:t>Tim </a:t>
            </a:r>
            <a:r>
              <a:rPr lang="en-US" b="1" dirty="0" err="1">
                <a:latin typeface="Roboto" panose="02000000000000000000" pitchFamily="2" charset="0"/>
                <a:ea typeface="Roboto" panose="02000000000000000000" pitchFamily="2" charset="0"/>
              </a:rPr>
              <a:t>ventura</a:t>
            </a:r>
            <a:r>
              <a:rPr lang="en-US" b="1" dirty="0">
                <a:latin typeface="Roboto" panose="02000000000000000000" pitchFamily="2" charset="0"/>
                <a:ea typeface="Roboto" panose="02000000000000000000" pitchFamily="2" charset="0"/>
              </a:rPr>
              <a:t>       																	JULY 18</a:t>
            </a:r>
            <a:r>
              <a:rPr lang="en-US" b="1" baseline="30000" dirty="0">
                <a:latin typeface="Roboto" panose="02000000000000000000" pitchFamily="2" charset="0"/>
                <a:ea typeface="Roboto" panose="02000000000000000000" pitchFamily="2" charset="0"/>
              </a:rPr>
              <a:t>TH</a:t>
            </a:r>
            <a:r>
              <a:rPr lang="en-US" b="1" dirty="0">
                <a:latin typeface="Roboto" panose="02000000000000000000" pitchFamily="2" charset="0"/>
                <a:ea typeface="Roboto" panose="02000000000000000000" pitchFamily="2" charset="0"/>
              </a:rPr>
              <a:t> 2021</a:t>
            </a:r>
          </a:p>
        </p:txBody>
      </p:sp>
      <p:sp>
        <p:nvSpPr>
          <p:cNvPr id="4" name="Title 1">
            <a:extLst>
              <a:ext uri="{FF2B5EF4-FFF2-40B4-BE49-F238E27FC236}">
                <a16:creationId xmlns:a16="http://schemas.microsoft.com/office/drawing/2014/main" id="{6B72DFD9-5929-8D4E-9AAC-0115427C9C68}"/>
              </a:ext>
            </a:extLst>
          </p:cNvPr>
          <p:cNvSpPr txBox="1">
            <a:spLocks/>
          </p:cNvSpPr>
          <p:nvPr/>
        </p:nvSpPr>
        <p:spPr>
          <a:xfrm>
            <a:off x="238539" y="2212712"/>
            <a:ext cx="11377061" cy="2054889"/>
          </a:xfrm>
          <a:prstGeom prst="rect">
            <a:avLst/>
          </a:prstGeom>
          <a:effectLst>
            <a:outerShdw blurRad="50800" dist="38100" dir="2700000" algn="tl" rotWithShape="0">
              <a:prstClr val="black">
                <a:alpha val="69996"/>
              </a:prstClr>
            </a:outerShdw>
          </a:effectLst>
        </p:spPr>
        <p:txBody>
          <a:bodyPr vert="horz" lIns="91440" tIns="45720" rIns="91440" bIns="45720" rtlCol="0" anchor="b">
            <a:noAutofit/>
          </a:bodyPr>
          <a:lstStyle>
            <a:lvl1pPr algn="r" defTabSz="457200" rtl="0" eaLnBrk="1" latinLnBrk="0" hangingPunct="1">
              <a:spcBef>
                <a:spcPct val="0"/>
              </a:spcBef>
              <a:buNone/>
              <a:defRPr sz="48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000" b="1" dirty="0">
                <a:latin typeface="Roboto" panose="02000000000000000000" pitchFamily="2" charset="0"/>
                <a:ea typeface="Roboto" panose="02000000000000000000" pitchFamily="2" charset="0"/>
              </a:rPr>
              <a:t>1945 to present</a:t>
            </a:r>
            <a:endParaRPr lang="en-US" sz="3000" baseline="30000" dirty="0"/>
          </a:p>
        </p:txBody>
      </p:sp>
    </p:spTree>
    <p:extLst>
      <p:ext uri="{BB962C8B-B14F-4D97-AF65-F5344CB8AC3E}">
        <p14:creationId xmlns:p14="http://schemas.microsoft.com/office/powerpoint/2010/main" val="1864346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FUKUSHIMA nuclear plant (2019)</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a:bodyPr>
          <a:lstStyle/>
          <a:p>
            <a:r>
              <a:rPr lang="en-US" sz="2800" b="1" dirty="0"/>
              <a:t>“YouTube channel </a:t>
            </a:r>
            <a:r>
              <a:rPr lang="en-US" sz="2800" b="1" dirty="0" err="1"/>
              <a:t>Mavixxx</a:t>
            </a:r>
            <a:r>
              <a:rPr lang="en-US" sz="2800" b="1" dirty="0"/>
              <a:t> has uploaded a video that shows five unidentified flying objects (UFO) hovering above the Fukushima nuclear plant in Japan. The video uploader reveals that the strange footage was shot on August 20, 2019. In the video, five UFOs with glowing lights on its body can be seen moving eerily in the skies. It is still unclear whether these five lights are from different flying ships, or these are multiple lights from a giant ship. (</a:t>
            </a:r>
            <a:r>
              <a:rPr lang="en-US" sz="2800" b="1" dirty="0">
                <a:hlinkClick r:id="rId2"/>
              </a:rPr>
              <a:t>IBTimes</a:t>
            </a:r>
            <a:r>
              <a:rPr lang="en-US" sz="2800" b="1" dirty="0"/>
              <a:t>)</a:t>
            </a:r>
          </a:p>
        </p:txBody>
      </p:sp>
    </p:spTree>
    <p:extLst>
      <p:ext uri="{BB962C8B-B14F-4D97-AF65-F5344CB8AC3E}">
        <p14:creationId xmlns:p14="http://schemas.microsoft.com/office/powerpoint/2010/main" val="2483766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69633"/>
              </a:prstClr>
            </a:outerShdw>
          </a:effectLst>
        </p:spPr>
        <p:txBody>
          <a:bodyPr>
            <a:normAutofit/>
          </a:bodyPr>
          <a:lstStyle/>
          <a:p>
            <a:r>
              <a:rPr lang="en-US" sz="4800" b="1" dirty="0">
                <a:latin typeface="Roboto" panose="02000000000000000000" pitchFamily="2" charset="0"/>
                <a:ea typeface="Roboto" panose="02000000000000000000" pitchFamily="2" charset="0"/>
              </a:rPr>
              <a:t>Veracruz nuclear plant (2014)</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2142067"/>
            <a:ext cx="10893286" cy="3649133"/>
          </a:xfrm>
          <a:effectLst>
            <a:outerShdw blurRad="50800" dist="38100" dir="2700000" algn="tl" rotWithShape="0">
              <a:prstClr val="black">
                <a:alpha val="69633"/>
              </a:prstClr>
            </a:outerShdw>
          </a:effectLst>
        </p:spPr>
        <p:txBody>
          <a:bodyPr>
            <a:normAutofit/>
          </a:bodyPr>
          <a:lstStyle/>
          <a:p>
            <a:r>
              <a:rPr lang="en-US" sz="2800" b="1" dirty="0"/>
              <a:t>“The UFO video from Laguna Verde Nuclear Power Plant, a 24-year-old nuke owned and operated by the Mexican government, was purportedly shot with a cell phone camera on November 5 by an engineer at the power plant. The 91-second-long video, viewable above, definitely shows something hovering over the nuclear reactors. But what?” (</a:t>
            </a:r>
            <a:r>
              <a:rPr lang="en-US" sz="2800" b="1" dirty="0">
                <a:hlinkClick r:id="rId2"/>
              </a:rPr>
              <a:t>Inquisitr</a:t>
            </a:r>
            <a:r>
              <a:rPr lang="en-US" sz="2800" b="1" dirty="0"/>
              <a:t>)</a:t>
            </a:r>
          </a:p>
        </p:txBody>
      </p:sp>
    </p:spTree>
    <p:extLst>
      <p:ext uri="{BB962C8B-B14F-4D97-AF65-F5344CB8AC3E}">
        <p14:creationId xmlns:p14="http://schemas.microsoft.com/office/powerpoint/2010/main" val="1627587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69633"/>
              </a:prstClr>
            </a:outerShdw>
          </a:effectLst>
        </p:spPr>
        <p:txBody>
          <a:bodyPr>
            <a:normAutofit/>
          </a:bodyPr>
          <a:lstStyle/>
          <a:p>
            <a:r>
              <a:rPr lang="en-US" sz="4800" b="1" dirty="0">
                <a:latin typeface="Roboto" panose="02000000000000000000" pitchFamily="2" charset="0"/>
                <a:ea typeface="Roboto" panose="02000000000000000000" pitchFamily="2" charset="0"/>
              </a:rPr>
              <a:t>French nuclear plants (2014)</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2142067"/>
            <a:ext cx="10893286" cy="3649133"/>
          </a:xfrm>
          <a:effectLst>
            <a:outerShdw blurRad="50800" dist="38100" dir="2700000" algn="tl" rotWithShape="0">
              <a:prstClr val="black">
                <a:alpha val="69633"/>
              </a:prstClr>
            </a:outerShdw>
          </a:effectLst>
        </p:spPr>
        <p:txBody>
          <a:bodyPr>
            <a:normAutofit fontScale="70000" lnSpcReduction="20000"/>
          </a:bodyPr>
          <a:lstStyle/>
          <a:p>
            <a:r>
              <a:rPr lang="en-US" sz="2800" b="1" dirty="0"/>
              <a:t>“According to Austrian news site </a:t>
            </a:r>
            <a:r>
              <a:rPr lang="en-US" sz="2800" b="1" dirty="0" err="1"/>
              <a:t>ORF.at</a:t>
            </a:r>
            <a:r>
              <a:rPr lang="en-US" sz="2800" b="1" dirty="0"/>
              <a:t>, there were 18 separate occasions UFOs were seen flying over nuclear power plants in France between early October and early November. The latest incident was announced on January 3, 2015. A nuclear power plant in </a:t>
            </a:r>
            <a:r>
              <a:rPr lang="en-US" sz="2800" b="1" dirty="0" err="1"/>
              <a:t>Nogent</a:t>
            </a:r>
            <a:r>
              <a:rPr lang="en-US" sz="2800" b="1" dirty="0"/>
              <a:t>-sur-Seine, southeast of Paris, reported that two security guards saw “two flying objects.” Some authorities suspect the objects are drones flown by anti-nuclear activists...however, authorities have not been able to track them. </a:t>
            </a:r>
          </a:p>
          <a:p>
            <a:endParaRPr lang="en-US" sz="2800" b="1" dirty="0"/>
          </a:p>
          <a:p>
            <a:r>
              <a:rPr lang="en-US" sz="2800" b="1" dirty="0"/>
              <a:t>“A director of one of the nuclear power plants has expressed his opinion that a drone was not what flew over his nuclear power plant. Pascal </a:t>
            </a:r>
            <a:r>
              <a:rPr lang="en-US" sz="2800" b="1" dirty="0" err="1"/>
              <a:t>Pezzani</a:t>
            </a:r>
            <a:r>
              <a:rPr lang="en-US" sz="2800" b="1" dirty="0"/>
              <a:t>, Director of </a:t>
            </a:r>
            <a:r>
              <a:rPr lang="en-US" sz="2800" b="1" dirty="0" err="1"/>
              <a:t>Blayais</a:t>
            </a:r>
            <a:r>
              <a:rPr lang="en-US" sz="2800" b="1" dirty="0"/>
              <a:t> Nuclear Power Plant in southwestern France….addressed the drone issue, and stated: ‘Here, we have not seen a drone. We saw a UFO and there was no impact on the safety of our sites. Our position is clear, when there overflight of the site and we complain, we communicate.’” (</a:t>
            </a:r>
            <a:r>
              <a:rPr lang="en-US" sz="2800" b="1" dirty="0">
                <a:hlinkClick r:id="rId2"/>
              </a:rPr>
              <a:t>Huffpost</a:t>
            </a:r>
            <a:r>
              <a:rPr lang="en-US" sz="2800" b="1" dirty="0"/>
              <a:t>)</a:t>
            </a:r>
          </a:p>
        </p:txBody>
      </p:sp>
    </p:spTree>
    <p:extLst>
      <p:ext uri="{BB962C8B-B14F-4D97-AF65-F5344CB8AC3E}">
        <p14:creationId xmlns:p14="http://schemas.microsoft.com/office/powerpoint/2010/main" val="2570753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3E42-AAAE-0A4A-835F-3A63C232847A}"/>
              </a:ext>
            </a:extLst>
          </p:cNvPr>
          <p:cNvSpPr>
            <a:spLocks noGrp="1"/>
          </p:cNvSpPr>
          <p:nvPr>
            <p:ph type="title"/>
          </p:nvPr>
        </p:nvSpPr>
        <p:spPr>
          <a:xfrm>
            <a:off x="685801" y="609600"/>
            <a:ext cx="10893286" cy="1456267"/>
          </a:xfrm>
          <a:effectLst>
            <a:outerShdw blurRad="50800" dist="38100" dir="2700000" algn="tl" rotWithShape="0">
              <a:prstClr val="black">
                <a:alpha val="70000"/>
              </a:prstClr>
            </a:outerShdw>
          </a:effectLst>
        </p:spPr>
        <p:txBody>
          <a:bodyPr>
            <a:normAutofit/>
          </a:bodyPr>
          <a:lstStyle/>
          <a:p>
            <a:r>
              <a:rPr lang="en-US" sz="4800" b="1" dirty="0">
                <a:latin typeface="Roboto" panose="02000000000000000000" pitchFamily="2" charset="0"/>
                <a:ea typeface="Roboto" panose="02000000000000000000" pitchFamily="2" charset="0"/>
              </a:rPr>
              <a:t>WARREN AFB (2010)</a:t>
            </a:r>
            <a:endParaRPr lang="en-US" sz="4800" dirty="0"/>
          </a:p>
        </p:txBody>
      </p:sp>
      <p:sp>
        <p:nvSpPr>
          <p:cNvPr id="3" name="Content Placeholder 2">
            <a:extLst>
              <a:ext uri="{FF2B5EF4-FFF2-40B4-BE49-F238E27FC236}">
                <a16:creationId xmlns:a16="http://schemas.microsoft.com/office/drawing/2014/main" id="{A998DBE6-077E-B34F-8EC8-2B973B12BD92}"/>
              </a:ext>
            </a:extLst>
          </p:cNvPr>
          <p:cNvSpPr>
            <a:spLocks noGrp="1"/>
          </p:cNvSpPr>
          <p:nvPr>
            <p:ph idx="1"/>
          </p:nvPr>
        </p:nvSpPr>
        <p:spPr>
          <a:xfrm>
            <a:off x="685801" y="1804086"/>
            <a:ext cx="10893286" cy="4732638"/>
          </a:xfrm>
          <a:effectLst>
            <a:outerShdw blurRad="50800" dist="38100" dir="2700000" algn="tl" rotWithShape="0">
              <a:prstClr val="black">
                <a:alpha val="70000"/>
              </a:prstClr>
            </a:outerShdw>
          </a:effectLst>
        </p:spPr>
        <p:txBody>
          <a:bodyPr>
            <a:normAutofit fontScale="85000" lnSpcReduction="10000"/>
          </a:bodyPr>
          <a:lstStyle/>
          <a:p>
            <a:r>
              <a:rPr lang="en-US" sz="2800" b="1" dirty="0"/>
              <a:t>“On October 23, 2010, F.E. Warren Air Force Base in Cheyenne, Wyoming temporarily lost the ability to communicate with 50 of its Minuteman III missiles. The five Missile Alert Facilities responsible for launching those ICBMs—Alpha through Echo, comprising the 319th Strategic Missile Squadron—would have been unable to do so during the period of the disruption...according to two missile technicians stationed at F.E. Warren, the communications issue, while intermittent, actually persisted over several hours.”</a:t>
            </a:r>
          </a:p>
          <a:p>
            <a:endParaRPr lang="en-US" sz="2800" b="1" dirty="0"/>
          </a:p>
          <a:p>
            <a:r>
              <a:rPr lang="en-US" sz="2800" b="1" dirty="0"/>
              <a:t>“Significantly, these same individuals report sightings by "numerous teams" of an enormous, cigar-shaped craft that maneuvered high above the missile field on the day of the disruption. The huge UFO appeared similar to a World War I German Zeppelin but had no passenger gondola or advertising on its hull, as would a commercial blimp.” (</a:t>
            </a:r>
            <a:r>
              <a:rPr lang="en-US" sz="2800" b="1" dirty="0">
                <a:hlinkClick r:id="rId2"/>
              </a:rPr>
              <a:t>PR Newswire</a:t>
            </a:r>
            <a:r>
              <a:rPr lang="en-US" sz="2800" b="1" dirty="0"/>
              <a:t>)</a:t>
            </a:r>
          </a:p>
        </p:txBody>
      </p:sp>
    </p:spTree>
    <p:extLst>
      <p:ext uri="{BB962C8B-B14F-4D97-AF65-F5344CB8AC3E}">
        <p14:creationId xmlns:p14="http://schemas.microsoft.com/office/powerpoint/2010/main" val="28204835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3501</TotalTime>
  <Words>7288</Words>
  <Application>Microsoft Macintosh PowerPoint</Application>
  <PresentationFormat>Widescreen</PresentationFormat>
  <Paragraphs>149</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Calibri Light</vt:lpstr>
      <vt:lpstr>Roboto</vt:lpstr>
      <vt:lpstr>Celestial</vt:lpstr>
      <vt:lpstr>UAP NUCLEAR  incursions</vt:lpstr>
      <vt:lpstr>The uap nuclear congruency</vt:lpstr>
      <vt:lpstr>Do nuclear facilities attract ufos?</vt:lpstr>
      <vt:lpstr>Uap naval nuclear incursions</vt:lpstr>
      <vt:lpstr>Notable events</vt:lpstr>
      <vt:lpstr>FUKUSHIMA nuclear plant (2019)</vt:lpstr>
      <vt:lpstr>Veracruz nuclear plant (2014)</vt:lpstr>
      <vt:lpstr>French nuclear plants (2014)</vt:lpstr>
      <vt:lpstr>WARREN AFB (2010)</vt:lpstr>
      <vt:lpstr>Trawsfynydd Power Plant (2002)</vt:lpstr>
      <vt:lpstr>Bariloche, Argentina (1995)</vt:lpstr>
      <vt:lpstr>Hartlepool nuclear plant (1993)</vt:lpstr>
      <vt:lpstr>NELLIS AFB (1990 – 2004)</vt:lpstr>
      <vt:lpstr>Chernobyl Nuclear Plant (1986 – 92)</vt:lpstr>
      <vt:lpstr>MALMSTROM AFB (1986)</vt:lpstr>
      <vt:lpstr>Indian point nuclear plant (1984)</vt:lpstr>
      <vt:lpstr>Whiteman afb (1984)</vt:lpstr>
      <vt:lpstr>Byelokoroviche (1982)</vt:lpstr>
      <vt:lpstr>RAF Bentwaters (1980)</vt:lpstr>
      <vt:lpstr>Kirtland afb (1980)</vt:lpstr>
      <vt:lpstr>Grand forks afb (1977)</vt:lpstr>
      <vt:lpstr>MULTIPLE US NUCLEAR SITES (1975)</vt:lpstr>
      <vt:lpstr>MULTIPLE US NUCLEAR SITES (1975)</vt:lpstr>
      <vt:lpstr>DYESS AFB (1973)</vt:lpstr>
      <vt:lpstr>MINOT AFB (1968)</vt:lpstr>
      <vt:lpstr>MALSTROM AFB (1967)</vt:lpstr>
      <vt:lpstr>Ellsworth AFB (1967)</vt:lpstr>
      <vt:lpstr>Walker AFB (1967)</vt:lpstr>
      <vt:lpstr>MINOT AFB (1966)</vt:lpstr>
      <vt:lpstr>MINOT AFB (1966)</vt:lpstr>
      <vt:lpstr>Ellsworth AFB (1966)</vt:lpstr>
      <vt:lpstr>whiteman AFB (1966)</vt:lpstr>
      <vt:lpstr>Warren AFB (1965)</vt:lpstr>
      <vt:lpstr>Vandenberg afb (1964)</vt:lpstr>
      <vt:lpstr>KIRTLAND afb (1964)</vt:lpstr>
      <vt:lpstr>NEVADA TeST SITE (1955)</vt:lpstr>
      <vt:lpstr>Great FALLS / Malstrom (1950)</vt:lpstr>
      <vt:lpstr>Oak ridge (1949)</vt:lpstr>
      <vt:lpstr>Killeen afb (1949)</vt:lpstr>
      <vt:lpstr>Roswell (1947)</vt:lpstr>
      <vt:lpstr>Hanford nuclear site (1945)</vt:lpstr>
      <vt:lpstr>MORE RESOURCES</vt:lpstr>
      <vt:lpstr>UFOS &amp; NUKES (ROBERT HASTINGS)</vt:lpstr>
      <vt:lpstr>Trinity (Jacques vallee)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ODNI UAP Report OVERVIEW</dc:title>
  <dc:creator>Tim Ventura</dc:creator>
  <cp:lastModifiedBy>Tim Ventura</cp:lastModifiedBy>
  <cp:revision>133</cp:revision>
  <dcterms:created xsi:type="dcterms:W3CDTF">2021-06-27T07:09:58Z</dcterms:created>
  <dcterms:modified xsi:type="dcterms:W3CDTF">2021-08-28T18:17:39Z</dcterms:modified>
</cp:coreProperties>
</file>